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62" r:id="rId1"/>
  </p:sldMasterIdLst>
  <p:notesMasterIdLst>
    <p:notesMasterId r:id="rId31"/>
  </p:notesMasterIdLst>
  <p:sldIdLst>
    <p:sldId id="256" r:id="rId2"/>
    <p:sldId id="290" r:id="rId3"/>
    <p:sldId id="257" r:id="rId4"/>
    <p:sldId id="258" r:id="rId5"/>
    <p:sldId id="262" r:id="rId6"/>
    <p:sldId id="263" r:id="rId7"/>
    <p:sldId id="264" r:id="rId8"/>
    <p:sldId id="289" r:id="rId9"/>
    <p:sldId id="279" r:id="rId10"/>
    <p:sldId id="277" r:id="rId11"/>
    <p:sldId id="274" r:id="rId12"/>
    <p:sldId id="278" r:id="rId13"/>
    <p:sldId id="275" r:id="rId14"/>
    <p:sldId id="280" r:id="rId15"/>
    <p:sldId id="281" r:id="rId16"/>
    <p:sldId id="267" r:id="rId17"/>
    <p:sldId id="266" r:id="rId18"/>
    <p:sldId id="282" r:id="rId19"/>
    <p:sldId id="268" r:id="rId20"/>
    <p:sldId id="283" r:id="rId21"/>
    <p:sldId id="284" r:id="rId22"/>
    <p:sldId id="270" r:id="rId23"/>
    <p:sldId id="285" r:id="rId24"/>
    <p:sldId id="286" r:id="rId25"/>
    <p:sldId id="272" r:id="rId26"/>
    <p:sldId id="273" r:id="rId27"/>
    <p:sldId id="288" r:id="rId28"/>
    <p:sldId id="287" r:id="rId29"/>
    <p:sldId id="271" r:id="rId30"/>
  </p:sldIdLst>
  <p:sldSz cx="9144000" cy="6858000" type="screen4x3"/>
  <p:notesSz cx="6797675" cy="9926638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118" autoAdjust="0"/>
  </p:normalViewPr>
  <p:slideViewPr>
    <p:cSldViewPr>
      <p:cViewPr varScale="1">
        <p:scale>
          <a:sx n="55" d="100"/>
          <a:sy n="55" d="100"/>
        </p:scale>
        <p:origin x="-264" y="-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hyperlink" Target="https://de.onpage.org/blog/above-the-fold-webseiten-richtig-aufbauen" TargetMode="External"/><Relationship Id="rId2" Type="http://schemas.openxmlformats.org/officeDocument/2006/relationships/hyperlink" Target="http://spritegen.website-performance.org/" TargetMode="External"/><Relationship Id="rId1" Type="http://schemas.openxmlformats.org/officeDocument/2006/relationships/hyperlink" Target="http://javascript-minifier.com/" TargetMode="External"/><Relationship Id="rId4" Type="http://schemas.openxmlformats.org/officeDocument/2006/relationships/hyperlink" Target="http://cssminifier.com/" TargetMode="External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hyperlink" Target="http://javascript-minifier.com/" TargetMode="External"/><Relationship Id="rId2" Type="http://schemas.openxmlformats.org/officeDocument/2006/relationships/hyperlink" Target="http://spritegen.website-performance.org/" TargetMode="External"/><Relationship Id="rId1" Type="http://schemas.openxmlformats.org/officeDocument/2006/relationships/hyperlink" Target="https://de.onpage.org/blog/above-the-fold-webseiten-richtig-aufbauen" TargetMode="External"/><Relationship Id="rId4" Type="http://schemas.openxmlformats.org/officeDocument/2006/relationships/hyperlink" Target="http://cssminifier.com/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66D0EDD-F0BE-4E0A-B9F2-CE6FEDE4FAB8}" type="doc">
      <dgm:prSet loTypeId="urn:microsoft.com/office/officeart/2005/8/layout/hierarchy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5196642E-1B3E-4E49-A2CB-59462D35CFC8}">
      <dgm:prSet phldrT="[Text]"/>
      <dgm:spPr/>
      <dgm:t>
        <a:bodyPr/>
        <a:lstStyle/>
        <a:p>
          <a:r>
            <a:rPr lang="de-DE" dirty="0" err="1" smtClean="0"/>
            <a:t>Above</a:t>
          </a:r>
          <a:r>
            <a:rPr lang="de-DE" dirty="0" smtClean="0"/>
            <a:t> </a:t>
          </a:r>
          <a:r>
            <a:rPr lang="de-DE" dirty="0" err="1" smtClean="0"/>
            <a:t>the</a:t>
          </a:r>
          <a:r>
            <a:rPr lang="de-DE" dirty="0" smtClean="0"/>
            <a:t> </a:t>
          </a:r>
          <a:r>
            <a:rPr lang="de-DE" dirty="0" err="1" smtClean="0"/>
            <a:t>fold</a:t>
          </a:r>
          <a:endParaRPr lang="de-DE" dirty="0"/>
        </a:p>
      </dgm:t>
    </dgm:pt>
    <dgm:pt modelId="{4C2BCEED-B679-4D25-A9BD-58A68B558EB3}" type="parTrans" cxnId="{7124E362-1223-4DA7-9E58-473D133A2F7F}">
      <dgm:prSet/>
      <dgm:spPr/>
      <dgm:t>
        <a:bodyPr/>
        <a:lstStyle/>
        <a:p>
          <a:endParaRPr lang="de-DE"/>
        </a:p>
      </dgm:t>
    </dgm:pt>
    <dgm:pt modelId="{F84C237E-8092-49DC-8C06-CE5EE59661A8}" type="sibTrans" cxnId="{7124E362-1223-4DA7-9E58-473D133A2F7F}">
      <dgm:prSet/>
      <dgm:spPr/>
      <dgm:t>
        <a:bodyPr/>
        <a:lstStyle/>
        <a:p>
          <a:endParaRPr lang="de-DE"/>
        </a:p>
      </dgm:t>
    </dgm:pt>
    <dgm:pt modelId="{8FCA2399-3047-42AC-8552-804A022BB44B}">
      <dgm:prSet phldrT="[Text]"/>
      <dgm:spPr/>
      <dgm:t>
        <a:bodyPr/>
        <a:lstStyle/>
        <a:p>
          <a:r>
            <a:rPr lang="de-DE" dirty="0" smtClean="0">
              <a:solidFill>
                <a:schemeClr val="bg1"/>
              </a:solidFill>
              <a:hlinkClick xmlns:r="http://schemas.openxmlformats.org/officeDocument/2006/relationships" r:id="rId1"/>
            </a:rPr>
            <a:t>http://javascript-minifier.com/</a:t>
          </a:r>
          <a:endParaRPr lang="de-DE" dirty="0">
            <a:solidFill>
              <a:schemeClr val="bg1"/>
            </a:solidFill>
          </a:endParaRPr>
        </a:p>
      </dgm:t>
    </dgm:pt>
    <dgm:pt modelId="{F02D8030-6DB0-4B72-966D-FF6456FF9761}">
      <dgm:prSet phldrT="[Text]"/>
      <dgm:spPr/>
      <dgm:t>
        <a:bodyPr/>
        <a:lstStyle/>
        <a:p>
          <a:r>
            <a:rPr lang="de-DE" dirty="0" smtClean="0">
              <a:solidFill>
                <a:schemeClr val="bg1"/>
              </a:solidFill>
              <a:hlinkClick xmlns:r="http://schemas.openxmlformats.org/officeDocument/2006/relationships" r:id="rId2"/>
            </a:rPr>
            <a:t>http://spritegen.website-performance.org/</a:t>
          </a:r>
          <a:endParaRPr lang="de-DE" dirty="0" smtClean="0">
            <a:solidFill>
              <a:schemeClr val="bg1"/>
            </a:solidFill>
          </a:endParaRPr>
        </a:p>
      </dgm:t>
    </dgm:pt>
    <dgm:pt modelId="{C5424CE0-F4C9-47F0-B72F-A0FFEFE4D768}" type="sibTrans" cxnId="{5384B595-2A56-4465-BB17-C2EC1A7B4010}">
      <dgm:prSet/>
      <dgm:spPr/>
      <dgm:t>
        <a:bodyPr/>
        <a:lstStyle/>
        <a:p>
          <a:endParaRPr lang="de-DE"/>
        </a:p>
      </dgm:t>
    </dgm:pt>
    <dgm:pt modelId="{41BBF36D-C781-43A0-AC54-EFC34281F828}" type="parTrans" cxnId="{5384B595-2A56-4465-BB17-C2EC1A7B4010}">
      <dgm:prSet/>
      <dgm:spPr/>
      <dgm:t>
        <a:bodyPr/>
        <a:lstStyle/>
        <a:p>
          <a:endParaRPr lang="de-DE"/>
        </a:p>
      </dgm:t>
    </dgm:pt>
    <dgm:pt modelId="{9BD15604-521D-4DDA-981F-B6D031280EDD}">
      <dgm:prSet phldrT="[Text]"/>
      <dgm:spPr/>
      <dgm:t>
        <a:bodyPr/>
        <a:lstStyle/>
        <a:p>
          <a:r>
            <a:rPr lang="de-DE" dirty="0" smtClean="0">
              <a:solidFill>
                <a:schemeClr val="bg1"/>
              </a:solidFill>
              <a:hlinkClick xmlns:r="http://schemas.openxmlformats.org/officeDocument/2006/relationships" r:id="rId3"/>
            </a:rPr>
            <a:t>https://de.onpage.org/blog/above-the-fold-webseiten-richtig-Qaufbauen</a:t>
          </a:r>
          <a:endParaRPr lang="de-DE" dirty="0" smtClean="0">
            <a:solidFill>
              <a:schemeClr val="bg1"/>
            </a:solidFill>
          </a:endParaRPr>
        </a:p>
      </dgm:t>
    </dgm:pt>
    <dgm:pt modelId="{C60A9180-B8C0-4DF9-A2E0-2B12BEDF6258}" type="sibTrans" cxnId="{0AB960D9-6999-457C-8782-D31B688279EB}">
      <dgm:prSet/>
      <dgm:spPr/>
      <dgm:t>
        <a:bodyPr/>
        <a:lstStyle/>
        <a:p>
          <a:endParaRPr lang="de-DE"/>
        </a:p>
      </dgm:t>
    </dgm:pt>
    <dgm:pt modelId="{F9F1A26F-2049-48FA-B34F-BA515E45C7CA}" type="parTrans" cxnId="{0AB960D9-6999-457C-8782-D31B688279EB}">
      <dgm:prSet/>
      <dgm:spPr/>
      <dgm:t>
        <a:bodyPr/>
        <a:lstStyle/>
        <a:p>
          <a:endParaRPr lang="de-DE"/>
        </a:p>
      </dgm:t>
    </dgm:pt>
    <dgm:pt modelId="{0D5F6790-BD10-4D82-A09B-19B4CAED98B5}" type="sibTrans" cxnId="{142F73EA-6966-4B5C-96AD-B61F43BAED2A}">
      <dgm:prSet/>
      <dgm:spPr/>
      <dgm:t>
        <a:bodyPr/>
        <a:lstStyle/>
        <a:p>
          <a:endParaRPr lang="de-DE"/>
        </a:p>
      </dgm:t>
    </dgm:pt>
    <dgm:pt modelId="{441B3C19-1791-4309-B5BB-8C5E41842B9B}" type="parTrans" cxnId="{142F73EA-6966-4B5C-96AD-B61F43BAED2A}">
      <dgm:prSet/>
      <dgm:spPr/>
      <dgm:t>
        <a:bodyPr/>
        <a:lstStyle/>
        <a:p>
          <a:endParaRPr lang="de-DE"/>
        </a:p>
      </dgm:t>
    </dgm:pt>
    <dgm:pt modelId="{91964A02-6E62-402E-9E61-1C60969505AB}">
      <dgm:prSet phldrT="[Text]"/>
      <dgm:spPr/>
      <dgm:t>
        <a:bodyPr/>
        <a:lstStyle/>
        <a:p>
          <a:r>
            <a:rPr lang="de-DE" dirty="0" err="1" smtClean="0"/>
            <a:t>Minifizierung</a:t>
          </a:r>
          <a:r>
            <a:rPr lang="de-DE" dirty="0" smtClean="0"/>
            <a:t> von JS Dateien</a:t>
          </a:r>
          <a:endParaRPr lang="de-DE" dirty="0"/>
        </a:p>
      </dgm:t>
    </dgm:pt>
    <dgm:pt modelId="{B482FC19-CC89-4441-BC15-6EC2B11C07BE}">
      <dgm:prSet phldrT="[Text]"/>
      <dgm:spPr/>
      <dgm:t>
        <a:bodyPr/>
        <a:lstStyle/>
        <a:p>
          <a:r>
            <a:rPr lang="de-DE" dirty="0" smtClean="0"/>
            <a:t>CSS Sprites</a:t>
          </a:r>
          <a:endParaRPr lang="de-DE" dirty="0"/>
        </a:p>
      </dgm:t>
    </dgm:pt>
    <dgm:pt modelId="{B1B6FD1A-93A6-4F31-AB20-AF35CE0D674D}" type="sibTrans" cxnId="{FA3D035F-E160-4E4F-BE2B-A1C4051B1C60}">
      <dgm:prSet/>
      <dgm:spPr/>
      <dgm:t>
        <a:bodyPr/>
        <a:lstStyle/>
        <a:p>
          <a:endParaRPr lang="de-DE"/>
        </a:p>
      </dgm:t>
    </dgm:pt>
    <dgm:pt modelId="{1924CE64-3988-43F0-A470-84ED83C15E9B}" type="parTrans" cxnId="{FA3D035F-E160-4E4F-BE2B-A1C4051B1C60}">
      <dgm:prSet/>
      <dgm:spPr/>
      <dgm:t>
        <a:bodyPr/>
        <a:lstStyle/>
        <a:p>
          <a:endParaRPr lang="de-DE"/>
        </a:p>
      </dgm:t>
    </dgm:pt>
    <dgm:pt modelId="{D94A9E29-1D4B-44FA-A768-23A2BE78C41D}" type="sibTrans" cxnId="{249B80FB-5A6C-4E4C-B511-41E66BABFF16}">
      <dgm:prSet/>
      <dgm:spPr/>
      <dgm:t>
        <a:bodyPr/>
        <a:lstStyle/>
        <a:p>
          <a:endParaRPr lang="de-DE"/>
        </a:p>
      </dgm:t>
    </dgm:pt>
    <dgm:pt modelId="{23B0BB3D-5BBD-477D-B937-476A3D2091DE}" type="parTrans" cxnId="{249B80FB-5A6C-4E4C-B511-41E66BABFF16}">
      <dgm:prSet/>
      <dgm:spPr/>
      <dgm:t>
        <a:bodyPr/>
        <a:lstStyle/>
        <a:p>
          <a:endParaRPr lang="de-DE"/>
        </a:p>
      </dgm:t>
    </dgm:pt>
    <dgm:pt modelId="{34C8F986-1D40-458E-9EE2-9FC53D881C07}">
      <dgm:prSet phldrT="[Text]"/>
      <dgm:spPr/>
      <dgm:t>
        <a:bodyPr/>
        <a:lstStyle/>
        <a:p>
          <a:r>
            <a:rPr lang="de-DE" dirty="0" err="1" smtClean="0"/>
            <a:t>Minifizierung</a:t>
          </a:r>
          <a:r>
            <a:rPr lang="de-DE" dirty="0" smtClean="0"/>
            <a:t> von CSS Dateien</a:t>
          </a:r>
          <a:endParaRPr lang="de-DE" dirty="0"/>
        </a:p>
      </dgm:t>
    </dgm:pt>
    <dgm:pt modelId="{D7902292-3899-4E9D-8D21-3E46654C4D0D}" type="parTrans" cxnId="{CB2455AE-F6B3-489D-A58A-DD3747A377EB}">
      <dgm:prSet/>
      <dgm:spPr/>
      <dgm:t>
        <a:bodyPr/>
        <a:lstStyle/>
        <a:p>
          <a:endParaRPr lang="de-DE"/>
        </a:p>
      </dgm:t>
    </dgm:pt>
    <dgm:pt modelId="{057D8260-8369-4BD6-8C91-FFFFF6B343FC}" type="sibTrans" cxnId="{CB2455AE-F6B3-489D-A58A-DD3747A377EB}">
      <dgm:prSet/>
      <dgm:spPr/>
      <dgm:t>
        <a:bodyPr/>
        <a:lstStyle/>
        <a:p>
          <a:endParaRPr lang="de-DE"/>
        </a:p>
      </dgm:t>
    </dgm:pt>
    <dgm:pt modelId="{696C7831-2F98-41DA-BF7A-8A65EFB27309}">
      <dgm:prSet phldrT="[Text]"/>
      <dgm:spPr/>
      <dgm:t>
        <a:bodyPr/>
        <a:lstStyle/>
        <a:p>
          <a:r>
            <a:rPr lang="de-DE" dirty="0" smtClean="0">
              <a:solidFill>
                <a:schemeClr val="bg1"/>
              </a:solidFill>
              <a:hlinkClick xmlns:r="http://schemas.openxmlformats.org/officeDocument/2006/relationships" r:id="rId4"/>
            </a:rPr>
            <a:t>http://cssminifier.com/</a:t>
          </a:r>
          <a:endParaRPr lang="de-DE" dirty="0">
            <a:solidFill>
              <a:schemeClr val="bg1"/>
            </a:solidFill>
          </a:endParaRPr>
        </a:p>
      </dgm:t>
    </dgm:pt>
    <dgm:pt modelId="{8181531D-2C4C-4317-B6D4-B52897B88BD5}" type="parTrans" cxnId="{0BD545F6-DC3F-4137-BC2C-28B2B0F47232}">
      <dgm:prSet/>
      <dgm:spPr/>
      <dgm:t>
        <a:bodyPr/>
        <a:lstStyle/>
        <a:p>
          <a:endParaRPr lang="de-DE"/>
        </a:p>
      </dgm:t>
    </dgm:pt>
    <dgm:pt modelId="{C46985EE-F0DB-45BB-81B1-0AA763A8F3F8}" type="sibTrans" cxnId="{0BD545F6-DC3F-4137-BC2C-28B2B0F47232}">
      <dgm:prSet/>
      <dgm:spPr/>
      <dgm:t>
        <a:bodyPr/>
        <a:lstStyle/>
        <a:p>
          <a:endParaRPr lang="de-DE"/>
        </a:p>
      </dgm:t>
    </dgm:pt>
    <dgm:pt modelId="{6C73CA49-7A14-4B70-8FDA-986E50401E01}" type="pres">
      <dgm:prSet presAssocID="{F66D0EDD-F0BE-4E0A-B9F2-CE6FEDE4FAB8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de-DE"/>
        </a:p>
      </dgm:t>
    </dgm:pt>
    <dgm:pt modelId="{BA65FB55-BCA6-470B-9555-A5F8174C6A80}" type="pres">
      <dgm:prSet presAssocID="{5196642E-1B3E-4E49-A2CB-59462D35CFC8}" presName="vertOne" presStyleCnt="0"/>
      <dgm:spPr/>
    </dgm:pt>
    <dgm:pt modelId="{B51F714F-FDDD-45E1-8FD2-756C1D00E66E}" type="pres">
      <dgm:prSet presAssocID="{5196642E-1B3E-4E49-A2CB-59462D35CFC8}" presName="txOne" presStyleLbl="node0" presStyleIdx="0" presStyleCnt="2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F1EC7A3F-0DFA-4F38-B673-DCC71CF471FD}" type="pres">
      <dgm:prSet presAssocID="{5196642E-1B3E-4E49-A2CB-59462D35CFC8}" presName="parTransOne" presStyleCnt="0"/>
      <dgm:spPr/>
    </dgm:pt>
    <dgm:pt modelId="{FF5F4C92-FFB4-463B-8703-3C84A5CEC627}" type="pres">
      <dgm:prSet presAssocID="{5196642E-1B3E-4E49-A2CB-59462D35CFC8}" presName="horzOne" presStyleCnt="0"/>
      <dgm:spPr/>
    </dgm:pt>
    <dgm:pt modelId="{B8B17F07-BCCD-4551-AC0E-7A25B0B24D82}" type="pres">
      <dgm:prSet presAssocID="{B482FC19-CC89-4441-BC15-6EC2B11C07BE}" presName="vertTwo" presStyleCnt="0"/>
      <dgm:spPr/>
    </dgm:pt>
    <dgm:pt modelId="{5669A38B-3668-4BCB-A156-1DDA91D3FA94}" type="pres">
      <dgm:prSet presAssocID="{B482FC19-CC89-4441-BC15-6EC2B11C07BE}" presName="txTwo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DD145AD0-514D-465A-BE96-C61D1A6CF03A}" type="pres">
      <dgm:prSet presAssocID="{B482FC19-CC89-4441-BC15-6EC2B11C07BE}" presName="parTransTwo" presStyleCnt="0"/>
      <dgm:spPr/>
    </dgm:pt>
    <dgm:pt modelId="{F7C2CAEA-DC6E-4606-9F0C-54A585B76F3F}" type="pres">
      <dgm:prSet presAssocID="{B482FC19-CC89-4441-BC15-6EC2B11C07BE}" presName="horzTwo" presStyleCnt="0"/>
      <dgm:spPr/>
    </dgm:pt>
    <dgm:pt modelId="{22A45D73-E8D9-4A96-B04A-E2CBFEEB859A}" type="pres">
      <dgm:prSet presAssocID="{91964A02-6E62-402E-9E61-1C60969505AB}" presName="vertThree" presStyleCnt="0"/>
      <dgm:spPr/>
    </dgm:pt>
    <dgm:pt modelId="{EBA216B7-D99C-4CA1-997D-DD06F3F97BE7}" type="pres">
      <dgm:prSet presAssocID="{91964A02-6E62-402E-9E61-1C60969505AB}" presName="txThree" presStyleLbl="node3" presStyleIdx="0" presStyleCnt="2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BEF48E88-18E9-411C-8915-388CA30F02FE}" type="pres">
      <dgm:prSet presAssocID="{91964A02-6E62-402E-9E61-1C60969505AB}" presName="parTransThree" presStyleCnt="0"/>
      <dgm:spPr/>
    </dgm:pt>
    <dgm:pt modelId="{7E35897A-4BAB-4C3A-AB44-0D4D9AA5530A}" type="pres">
      <dgm:prSet presAssocID="{91964A02-6E62-402E-9E61-1C60969505AB}" presName="horzThree" presStyleCnt="0"/>
      <dgm:spPr/>
    </dgm:pt>
    <dgm:pt modelId="{429F3B16-ADF9-47DB-B6A8-8C950D939086}" type="pres">
      <dgm:prSet presAssocID="{34C8F986-1D40-458E-9EE2-9FC53D881C07}" presName="vertFour" presStyleCnt="0">
        <dgm:presLayoutVars>
          <dgm:chPref val="3"/>
        </dgm:presLayoutVars>
      </dgm:prSet>
      <dgm:spPr/>
    </dgm:pt>
    <dgm:pt modelId="{43406364-91E4-41E0-95F5-5A3F6094DEB4}" type="pres">
      <dgm:prSet presAssocID="{34C8F986-1D40-458E-9EE2-9FC53D881C07}" presName="txFour" presStyleLbl="node4" presStyleIdx="0" presStyleCnt="2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479D2D0B-2A1F-41B9-A61D-90F1C0D5044A}" type="pres">
      <dgm:prSet presAssocID="{34C8F986-1D40-458E-9EE2-9FC53D881C07}" presName="horzFour" presStyleCnt="0"/>
      <dgm:spPr/>
    </dgm:pt>
    <dgm:pt modelId="{1572FA7A-6EAC-4EDF-A334-A51220C4B54E}" type="pres">
      <dgm:prSet presAssocID="{F84C237E-8092-49DC-8C06-CE5EE59661A8}" presName="sibSpaceOne" presStyleCnt="0"/>
      <dgm:spPr/>
    </dgm:pt>
    <dgm:pt modelId="{F772A6D3-774B-4093-9234-304F4C67C6DC}" type="pres">
      <dgm:prSet presAssocID="{9BD15604-521D-4DDA-981F-B6D031280EDD}" presName="vertOne" presStyleCnt="0"/>
      <dgm:spPr/>
    </dgm:pt>
    <dgm:pt modelId="{2266A9A1-FF82-4ADC-829F-5C4ECE66B720}" type="pres">
      <dgm:prSet presAssocID="{9BD15604-521D-4DDA-981F-B6D031280EDD}" presName="txOne" presStyleLbl="node0" presStyleIdx="1" presStyleCnt="2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EB51AC9A-70EA-41F8-A6AF-E37F8FCDF65F}" type="pres">
      <dgm:prSet presAssocID="{9BD15604-521D-4DDA-981F-B6D031280EDD}" presName="parTransOne" presStyleCnt="0"/>
      <dgm:spPr/>
    </dgm:pt>
    <dgm:pt modelId="{E8A03CBC-6E74-4239-AA40-1AD34655AF5D}" type="pres">
      <dgm:prSet presAssocID="{9BD15604-521D-4DDA-981F-B6D031280EDD}" presName="horzOne" presStyleCnt="0"/>
      <dgm:spPr/>
    </dgm:pt>
    <dgm:pt modelId="{DA1D0E08-1EFC-49C1-BE73-D6B71402146E}" type="pres">
      <dgm:prSet presAssocID="{F02D8030-6DB0-4B72-966D-FF6456FF9761}" presName="vertTwo" presStyleCnt="0"/>
      <dgm:spPr/>
    </dgm:pt>
    <dgm:pt modelId="{9D2FA627-40EA-4C6F-8524-ABE3185D25B9}" type="pres">
      <dgm:prSet presAssocID="{F02D8030-6DB0-4B72-966D-FF6456FF9761}" presName="txTwo" presStyleLbl="node2" presStyleIdx="1" presStyleCnt="2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112D807A-8EE9-4F2F-8036-41947E3596C5}" type="pres">
      <dgm:prSet presAssocID="{F02D8030-6DB0-4B72-966D-FF6456FF9761}" presName="parTransTwo" presStyleCnt="0"/>
      <dgm:spPr/>
    </dgm:pt>
    <dgm:pt modelId="{2CD62671-FC89-4D67-9EFC-C2F65F13FF43}" type="pres">
      <dgm:prSet presAssocID="{F02D8030-6DB0-4B72-966D-FF6456FF9761}" presName="horzTwo" presStyleCnt="0"/>
      <dgm:spPr/>
    </dgm:pt>
    <dgm:pt modelId="{B7B3B342-C093-4703-AE81-E842530B7DA5}" type="pres">
      <dgm:prSet presAssocID="{8FCA2399-3047-42AC-8552-804A022BB44B}" presName="vertThree" presStyleCnt="0"/>
      <dgm:spPr/>
    </dgm:pt>
    <dgm:pt modelId="{6389D3C0-C1B2-45D8-B94D-37CD57F3EFFB}" type="pres">
      <dgm:prSet presAssocID="{8FCA2399-3047-42AC-8552-804A022BB44B}" presName="txThree" presStyleLbl="node3" presStyleIdx="1" presStyleCnt="2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24679348-0124-4769-B92B-89CDCCF4D8DC}" type="pres">
      <dgm:prSet presAssocID="{8FCA2399-3047-42AC-8552-804A022BB44B}" presName="parTransThree" presStyleCnt="0"/>
      <dgm:spPr/>
    </dgm:pt>
    <dgm:pt modelId="{11B18B18-7426-44A6-AF08-58A1AADD1B2E}" type="pres">
      <dgm:prSet presAssocID="{8FCA2399-3047-42AC-8552-804A022BB44B}" presName="horzThree" presStyleCnt="0"/>
      <dgm:spPr/>
    </dgm:pt>
    <dgm:pt modelId="{0CAB4EC6-76F6-4FC1-8A5F-03EFFED678A6}" type="pres">
      <dgm:prSet presAssocID="{696C7831-2F98-41DA-BF7A-8A65EFB27309}" presName="vertFour" presStyleCnt="0">
        <dgm:presLayoutVars>
          <dgm:chPref val="3"/>
        </dgm:presLayoutVars>
      </dgm:prSet>
      <dgm:spPr/>
    </dgm:pt>
    <dgm:pt modelId="{8B59E647-2B5D-427C-963C-B1FBB73B5A7F}" type="pres">
      <dgm:prSet presAssocID="{696C7831-2F98-41DA-BF7A-8A65EFB27309}" presName="txFour" presStyleLbl="node4" presStyleIdx="1" presStyleCnt="2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0F3CA2BF-51EC-4DFF-93D6-4C7244D10FC9}" type="pres">
      <dgm:prSet presAssocID="{696C7831-2F98-41DA-BF7A-8A65EFB27309}" presName="horzFour" presStyleCnt="0"/>
      <dgm:spPr/>
    </dgm:pt>
  </dgm:ptLst>
  <dgm:cxnLst>
    <dgm:cxn modelId="{249B80FB-5A6C-4E4C-B511-41E66BABFF16}" srcId="{B482FC19-CC89-4441-BC15-6EC2B11C07BE}" destId="{91964A02-6E62-402E-9E61-1C60969505AB}" srcOrd="0" destOrd="0" parTransId="{23B0BB3D-5BBD-477D-B937-476A3D2091DE}" sibTransId="{D94A9E29-1D4B-44FA-A768-23A2BE78C41D}"/>
    <dgm:cxn modelId="{F7BF085E-E1FE-4129-877F-98016BD1F274}" type="presOf" srcId="{9BD15604-521D-4DDA-981F-B6D031280EDD}" destId="{2266A9A1-FF82-4ADC-829F-5C4ECE66B720}" srcOrd="0" destOrd="0" presId="urn:microsoft.com/office/officeart/2005/8/layout/hierarchy4"/>
    <dgm:cxn modelId="{5384B595-2A56-4465-BB17-C2EC1A7B4010}" srcId="{F02D8030-6DB0-4B72-966D-FF6456FF9761}" destId="{8FCA2399-3047-42AC-8552-804A022BB44B}" srcOrd="0" destOrd="0" parTransId="{41BBF36D-C781-43A0-AC54-EFC34281F828}" sibTransId="{C5424CE0-F4C9-47F0-B72F-A0FFEFE4D768}"/>
    <dgm:cxn modelId="{0AB960D9-6999-457C-8782-D31B688279EB}" srcId="{F66D0EDD-F0BE-4E0A-B9F2-CE6FEDE4FAB8}" destId="{9BD15604-521D-4DDA-981F-B6D031280EDD}" srcOrd="1" destOrd="0" parTransId="{F9F1A26F-2049-48FA-B34F-BA515E45C7CA}" sibTransId="{C60A9180-B8C0-4DF9-A2E0-2B12BEDF6258}"/>
    <dgm:cxn modelId="{0BD545F6-DC3F-4137-BC2C-28B2B0F47232}" srcId="{8FCA2399-3047-42AC-8552-804A022BB44B}" destId="{696C7831-2F98-41DA-BF7A-8A65EFB27309}" srcOrd="0" destOrd="0" parTransId="{8181531D-2C4C-4317-B6D4-B52897B88BD5}" sibTransId="{C46985EE-F0DB-45BB-81B1-0AA763A8F3F8}"/>
    <dgm:cxn modelId="{142F73EA-6966-4B5C-96AD-B61F43BAED2A}" srcId="{9BD15604-521D-4DDA-981F-B6D031280EDD}" destId="{F02D8030-6DB0-4B72-966D-FF6456FF9761}" srcOrd="0" destOrd="0" parTransId="{441B3C19-1791-4309-B5BB-8C5E41842B9B}" sibTransId="{0D5F6790-BD10-4D82-A09B-19B4CAED98B5}"/>
    <dgm:cxn modelId="{CB2455AE-F6B3-489D-A58A-DD3747A377EB}" srcId="{91964A02-6E62-402E-9E61-1C60969505AB}" destId="{34C8F986-1D40-458E-9EE2-9FC53D881C07}" srcOrd="0" destOrd="0" parTransId="{D7902292-3899-4E9D-8D21-3E46654C4D0D}" sibTransId="{057D8260-8369-4BD6-8C91-FFFFF6B343FC}"/>
    <dgm:cxn modelId="{DA7A43B6-C64A-4F62-B862-04C28BC0634A}" type="presOf" srcId="{8FCA2399-3047-42AC-8552-804A022BB44B}" destId="{6389D3C0-C1B2-45D8-B94D-37CD57F3EFFB}" srcOrd="0" destOrd="0" presId="urn:microsoft.com/office/officeart/2005/8/layout/hierarchy4"/>
    <dgm:cxn modelId="{5833EB50-4F2F-4F5B-80DE-9960BF8ADE90}" type="presOf" srcId="{696C7831-2F98-41DA-BF7A-8A65EFB27309}" destId="{8B59E647-2B5D-427C-963C-B1FBB73B5A7F}" srcOrd="0" destOrd="0" presId="urn:microsoft.com/office/officeart/2005/8/layout/hierarchy4"/>
    <dgm:cxn modelId="{39E2E4A6-614C-4B84-B3E1-B18E5E7BC01F}" type="presOf" srcId="{F02D8030-6DB0-4B72-966D-FF6456FF9761}" destId="{9D2FA627-40EA-4C6F-8524-ABE3185D25B9}" srcOrd="0" destOrd="0" presId="urn:microsoft.com/office/officeart/2005/8/layout/hierarchy4"/>
    <dgm:cxn modelId="{06A0BF0F-7395-434E-9967-78C2423C929F}" type="presOf" srcId="{34C8F986-1D40-458E-9EE2-9FC53D881C07}" destId="{43406364-91E4-41E0-95F5-5A3F6094DEB4}" srcOrd="0" destOrd="0" presId="urn:microsoft.com/office/officeart/2005/8/layout/hierarchy4"/>
    <dgm:cxn modelId="{6C48FE22-7772-45FC-A0DF-88DF89CE5748}" type="presOf" srcId="{5196642E-1B3E-4E49-A2CB-59462D35CFC8}" destId="{B51F714F-FDDD-45E1-8FD2-756C1D00E66E}" srcOrd="0" destOrd="0" presId="urn:microsoft.com/office/officeart/2005/8/layout/hierarchy4"/>
    <dgm:cxn modelId="{94F60DAF-CA28-45C1-8CD4-464581186C4B}" type="presOf" srcId="{91964A02-6E62-402E-9E61-1C60969505AB}" destId="{EBA216B7-D99C-4CA1-997D-DD06F3F97BE7}" srcOrd="0" destOrd="0" presId="urn:microsoft.com/office/officeart/2005/8/layout/hierarchy4"/>
    <dgm:cxn modelId="{7124E362-1223-4DA7-9E58-473D133A2F7F}" srcId="{F66D0EDD-F0BE-4E0A-B9F2-CE6FEDE4FAB8}" destId="{5196642E-1B3E-4E49-A2CB-59462D35CFC8}" srcOrd="0" destOrd="0" parTransId="{4C2BCEED-B679-4D25-A9BD-58A68B558EB3}" sibTransId="{F84C237E-8092-49DC-8C06-CE5EE59661A8}"/>
    <dgm:cxn modelId="{A20E6573-5DEF-48AE-90CE-D46B21C52EBE}" type="presOf" srcId="{F66D0EDD-F0BE-4E0A-B9F2-CE6FEDE4FAB8}" destId="{6C73CA49-7A14-4B70-8FDA-986E50401E01}" srcOrd="0" destOrd="0" presId="urn:microsoft.com/office/officeart/2005/8/layout/hierarchy4"/>
    <dgm:cxn modelId="{58DCE65F-D08E-4693-85F1-3BE71A55D744}" type="presOf" srcId="{B482FC19-CC89-4441-BC15-6EC2B11C07BE}" destId="{5669A38B-3668-4BCB-A156-1DDA91D3FA94}" srcOrd="0" destOrd="0" presId="urn:microsoft.com/office/officeart/2005/8/layout/hierarchy4"/>
    <dgm:cxn modelId="{FA3D035F-E160-4E4F-BE2B-A1C4051B1C60}" srcId="{5196642E-1B3E-4E49-A2CB-59462D35CFC8}" destId="{B482FC19-CC89-4441-BC15-6EC2B11C07BE}" srcOrd="0" destOrd="0" parTransId="{1924CE64-3988-43F0-A470-84ED83C15E9B}" sibTransId="{B1B6FD1A-93A6-4F31-AB20-AF35CE0D674D}"/>
    <dgm:cxn modelId="{302E2F08-F475-4F70-BE66-DABCA1662251}" type="presParOf" srcId="{6C73CA49-7A14-4B70-8FDA-986E50401E01}" destId="{BA65FB55-BCA6-470B-9555-A5F8174C6A80}" srcOrd="0" destOrd="0" presId="urn:microsoft.com/office/officeart/2005/8/layout/hierarchy4"/>
    <dgm:cxn modelId="{4F065AA6-B716-4493-B888-628E766F9ED3}" type="presParOf" srcId="{BA65FB55-BCA6-470B-9555-A5F8174C6A80}" destId="{B51F714F-FDDD-45E1-8FD2-756C1D00E66E}" srcOrd="0" destOrd="0" presId="urn:microsoft.com/office/officeart/2005/8/layout/hierarchy4"/>
    <dgm:cxn modelId="{B12E94F7-7356-414E-A8D6-E26838F7BCD3}" type="presParOf" srcId="{BA65FB55-BCA6-470B-9555-A5F8174C6A80}" destId="{F1EC7A3F-0DFA-4F38-B673-DCC71CF471FD}" srcOrd="1" destOrd="0" presId="urn:microsoft.com/office/officeart/2005/8/layout/hierarchy4"/>
    <dgm:cxn modelId="{0E0EF10E-6AFE-4301-8D98-CFB441048EE6}" type="presParOf" srcId="{BA65FB55-BCA6-470B-9555-A5F8174C6A80}" destId="{FF5F4C92-FFB4-463B-8703-3C84A5CEC627}" srcOrd="2" destOrd="0" presId="urn:microsoft.com/office/officeart/2005/8/layout/hierarchy4"/>
    <dgm:cxn modelId="{A28AE4D9-6177-44B0-AE17-1BDBDA9ED1DB}" type="presParOf" srcId="{FF5F4C92-FFB4-463B-8703-3C84A5CEC627}" destId="{B8B17F07-BCCD-4551-AC0E-7A25B0B24D82}" srcOrd="0" destOrd="0" presId="urn:microsoft.com/office/officeart/2005/8/layout/hierarchy4"/>
    <dgm:cxn modelId="{346270F2-8DC3-436F-AF2D-82B6F1FB4610}" type="presParOf" srcId="{B8B17F07-BCCD-4551-AC0E-7A25B0B24D82}" destId="{5669A38B-3668-4BCB-A156-1DDA91D3FA94}" srcOrd="0" destOrd="0" presId="urn:microsoft.com/office/officeart/2005/8/layout/hierarchy4"/>
    <dgm:cxn modelId="{54184C46-8FC0-452D-98E1-DBAA192CB01A}" type="presParOf" srcId="{B8B17F07-BCCD-4551-AC0E-7A25B0B24D82}" destId="{DD145AD0-514D-465A-BE96-C61D1A6CF03A}" srcOrd="1" destOrd="0" presId="urn:microsoft.com/office/officeart/2005/8/layout/hierarchy4"/>
    <dgm:cxn modelId="{734E305E-3888-4CD6-A328-3CE0910828F9}" type="presParOf" srcId="{B8B17F07-BCCD-4551-AC0E-7A25B0B24D82}" destId="{F7C2CAEA-DC6E-4606-9F0C-54A585B76F3F}" srcOrd="2" destOrd="0" presId="urn:microsoft.com/office/officeart/2005/8/layout/hierarchy4"/>
    <dgm:cxn modelId="{E9EF8B7D-C373-4434-A418-2748B6BF9B2C}" type="presParOf" srcId="{F7C2CAEA-DC6E-4606-9F0C-54A585B76F3F}" destId="{22A45D73-E8D9-4A96-B04A-E2CBFEEB859A}" srcOrd="0" destOrd="0" presId="urn:microsoft.com/office/officeart/2005/8/layout/hierarchy4"/>
    <dgm:cxn modelId="{4742DF66-9265-4215-8911-1820C1C7B8EF}" type="presParOf" srcId="{22A45D73-E8D9-4A96-B04A-E2CBFEEB859A}" destId="{EBA216B7-D99C-4CA1-997D-DD06F3F97BE7}" srcOrd="0" destOrd="0" presId="urn:microsoft.com/office/officeart/2005/8/layout/hierarchy4"/>
    <dgm:cxn modelId="{48F8D7C5-7A86-4324-9DA2-2ECDBBE421CD}" type="presParOf" srcId="{22A45D73-E8D9-4A96-B04A-E2CBFEEB859A}" destId="{BEF48E88-18E9-411C-8915-388CA30F02FE}" srcOrd="1" destOrd="0" presId="urn:microsoft.com/office/officeart/2005/8/layout/hierarchy4"/>
    <dgm:cxn modelId="{074DB4DF-E8BA-490B-BAEB-F4AB4BFCC0F5}" type="presParOf" srcId="{22A45D73-E8D9-4A96-B04A-E2CBFEEB859A}" destId="{7E35897A-4BAB-4C3A-AB44-0D4D9AA5530A}" srcOrd="2" destOrd="0" presId="urn:microsoft.com/office/officeart/2005/8/layout/hierarchy4"/>
    <dgm:cxn modelId="{054273DC-2ADC-4051-95F4-596869C345F0}" type="presParOf" srcId="{7E35897A-4BAB-4C3A-AB44-0D4D9AA5530A}" destId="{429F3B16-ADF9-47DB-B6A8-8C950D939086}" srcOrd="0" destOrd="0" presId="urn:microsoft.com/office/officeart/2005/8/layout/hierarchy4"/>
    <dgm:cxn modelId="{6F86C700-61E7-443D-85AA-117AA7152101}" type="presParOf" srcId="{429F3B16-ADF9-47DB-B6A8-8C950D939086}" destId="{43406364-91E4-41E0-95F5-5A3F6094DEB4}" srcOrd="0" destOrd="0" presId="urn:microsoft.com/office/officeart/2005/8/layout/hierarchy4"/>
    <dgm:cxn modelId="{15526076-A10B-4641-A5D9-036E272864C1}" type="presParOf" srcId="{429F3B16-ADF9-47DB-B6A8-8C950D939086}" destId="{479D2D0B-2A1F-41B9-A61D-90F1C0D5044A}" srcOrd="1" destOrd="0" presId="urn:microsoft.com/office/officeart/2005/8/layout/hierarchy4"/>
    <dgm:cxn modelId="{EFB13CA3-6B8D-481E-910C-E1596E96C311}" type="presParOf" srcId="{6C73CA49-7A14-4B70-8FDA-986E50401E01}" destId="{1572FA7A-6EAC-4EDF-A334-A51220C4B54E}" srcOrd="1" destOrd="0" presId="urn:microsoft.com/office/officeart/2005/8/layout/hierarchy4"/>
    <dgm:cxn modelId="{CC26C0D3-4192-49A5-8B00-3E25CEEB61A6}" type="presParOf" srcId="{6C73CA49-7A14-4B70-8FDA-986E50401E01}" destId="{F772A6D3-774B-4093-9234-304F4C67C6DC}" srcOrd="2" destOrd="0" presId="urn:microsoft.com/office/officeart/2005/8/layout/hierarchy4"/>
    <dgm:cxn modelId="{6449B9D1-2AAC-41BF-801F-D57279B150B8}" type="presParOf" srcId="{F772A6D3-774B-4093-9234-304F4C67C6DC}" destId="{2266A9A1-FF82-4ADC-829F-5C4ECE66B720}" srcOrd="0" destOrd="0" presId="urn:microsoft.com/office/officeart/2005/8/layout/hierarchy4"/>
    <dgm:cxn modelId="{AA7F046D-87B2-4027-A3AB-14BD9450CE75}" type="presParOf" srcId="{F772A6D3-774B-4093-9234-304F4C67C6DC}" destId="{EB51AC9A-70EA-41F8-A6AF-E37F8FCDF65F}" srcOrd="1" destOrd="0" presId="urn:microsoft.com/office/officeart/2005/8/layout/hierarchy4"/>
    <dgm:cxn modelId="{DF1B6533-DA52-43B2-BE47-E07394792122}" type="presParOf" srcId="{F772A6D3-774B-4093-9234-304F4C67C6DC}" destId="{E8A03CBC-6E74-4239-AA40-1AD34655AF5D}" srcOrd="2" destOrd="0" presId="urn:microsoft.com/office/officeart/2005/8/layout/hierarchy4"/>
    <dgm:cxn modelId="{4900E1A5-7976-4E2A-BBC7-FD872C7C85C7}" type="presParOf" srcId="{E8A03CBC-6E74-4239-AA40-1AD34655AF5D}" destId="{DA1D0E08-1EFC-49C1-BE73-D6B71402146E}" srcOrd="0" destOrd="0" presId="urn:microsoft.com/office/officeart/2005/8/layout/hierarchy4"/>
    <dgm:cxn modelId="{CBB328A0-8BAD-4D45-86EF-051E596F40CA}" type="presParOf" srcId="{DA1D0E08-1EFC-49C1-BE73-D6B71402146E}" destId="{9D2FA627-40EA-4C6F-8524-ABE3185D25B9}" srcOrd="0" destOrd="0" presId="urn:microsoft.com/office/officeart/2005/8/layout/hierarchy4"/>
    <dgm:cxn modelId="{43FD0281-1E06-4973-B7DC-CB79B535F3AF}" type="presParOf" srcId="{DA1D0E08-1EFC-49C1-BE73-D6B71402146E}" destId="{112D807A-8EE9-4F2F-8036-41947E3596C5}" srcOrd="1" destOrd="0" presId="urn:microsoft.com/office/officeart/2005/8/layout/hierarchy4"/>
    <dgm:cxn modelId="{04E4FE85-5C43-4755-9A6E-9062B75E9F67}" type="presParOf" srcId="{DA1D0E08-1EFC-49C1-BE73-D6B71402146E}" destId="{2CD62671-FC89-4D67-9EFC-C2F65F13FF43}" srcOrd="2" destOrd="0" presId="urn:microsoft.com/office/officeart/2005/8/layout/hierarchy4"/>
    <dgm:cxn modelId="{59536F0F-8FF8-4596-8ACC-8C629EB642A3}" type="presParOf" srcId="{2CD62671-FC89-4D67-9EFC-C2F65F13FF43}" destId="{B7B3B342-C093-4703-AE81-E842530B7DA5}" srcOrd="0" destOrd="0" presId="urn:microsoft.com/office/officeart/2005/8/layout/hierarchy4"/>
    <dgm:cxn modelId="{F5677FFF-5187-4A84-B483-71E53120B7DA}" type="presParOf" srcId="{B7B3B342-C093-4703-AE81-E842530B7DA5}" destId="{6389D3C0-C1B2-45D8-B94D-37CD57F3EFFB}" srcOrd="0" destOrd="0" presId="urn:microsoft.com/office/officeart/2005/8/layout/hierarchy4"/>
    <dgm:cxn modelId="{41F0307A-182C-4602-AB27-8D676CA17602}" type="presParOf" srcId="{B7B3B342-C093-4703-AE81-E842530B7DA5}" destId="{24679348-0124-4769-B92B-89CDCCF4D8DC}" srcOrd="1" destOrd="0" presId="urn:microsoft.com/office/officeart/2005/8/layout/hierarchy4"/>
    <dgm:cxn modelId="{D44BBCCC-501C-4B3A-9E06-C38937108B19}" type="presParOf" srcId="{B7B3B342-C093-4703-AE81-E842530B7DA5}" destId="{11B18B18-7426-44A6-AF08-58A1AADD1B2E}" srcOrd="2" destOrd="0" presId="urn:microsoft.com/office/officeart/2005/8/layout/hierarchy4"/>
    <dgm:cxn modelId="{63079BEB-14F4-4CE5-B6FF-EA1FE14A82F9}" type="presParOf" srcId="{11B18B18-7426-44A6-AF08-58A1AADD1B2E}" destId="{0CAB4EC6-76F6-4FC1-8A5F-03EFFED678A6}" srcOrd="0" destOrd="0" presId="urn:microsoft.com/office/officeart/2005/8/layout/hierarchy4"/>
    <dgm:cxn modelId="{F1611535-D9CE-491A-AD7E-79A33FD49ED6}" type="presParOf" srcId="{0CAB4EC6-76F6-4FC1-8A5F-03EFFED678A6}" destId="{8B59E647-2B5D-427C-963C-B1FBB73B5A7F}" srcOrd="0" destOrd="0" presId="urn:microsoft.com/office/officeart/2005/8/layout/hierarchy4"/>
    <dgm:cxn modelId="{1BCE6C2E-4DC0-4420-A2B8-C228F77E9476}" type="presParOf" srcId="{0CAB4EC6-76F6-4FC1-8A5F-03EFFED678A6}" destId="{0F3CA2BF-51EC-4DFF-93D6-4C7244D10FC9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1F714F-FDDD-45E1-8FD2-756C1D00E66E}">
      <dsp:nvSpPr>
        <dsp:cNvPr id="0" name=""/>
        <dsp:cNvSpPr/>
      </dsp:nvSpPr>
      <dsp:spPr>
        <a:xfrm>
          <a:off x="2970" y="319"/>
          <a:ext cx="3982851" cy="119307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25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900" kern="1200" dirty="0" err="1" smtClean="0"/>
            <a:t>Above</a:t>
          </a:r>
          <a:r>
            <a:rPr lang="de-DE" sz="1900" kern="1200" dirty="0" smtClean="0"/>
            <a:t> </a:t>
          </a:r>
          <a:r>
            <a:rPr lang="de-DE" sz="1900" kern="1200" dirty="0" err="1" smtClean="0"/>
            <a:t>the</a:t>
          </a:r>
          <a:r>
            <a:rPr lang="de-DE" sz="1900" kern="1200" dirty="0" smtClean="0"/>
            <a:t> </a:t>
          </a:r>
          <a:r>
            <a:rPr lang="de-DE" sz="1900" kern="1200" dirty="0" err="1" smtClean="0"/>
            <a:t>fold</a:t>
          </a:r>
          <a:endParaRPr lang="de-DE" sz="1900" kern="1200" dirty="0"/>
        </a:p>
      </dsp:txBody>
      <dsp:txXfrm>
        <a:off x="37914" y="35263"/>
        <a:ext cx="3912963" cy="1123186"/>
      </dsp:txXfrm>
    </dsp:sp>
    <dsp:sp modelId="{5669A38B-3668-4BCB-A156-1DDA91D3FA94}">
      <dsp:nvSpPr>
        <dsp:cNvPr id="0" name=""/>
        <dsp:cNvSpPr/>
      </dsp:nvSpPr>
      <dsp:spPr>
        <a:xfrm>
          <a:off x="2970" y="1306331"/>
          <a:ext cx="3982851" cy="119307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25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900" kern="1200" dirty="0" smtClean="0"/>
            <a:t>CSS Sprites</a:t>
          </a:r>
          <a:endParaRPr lang="de-DE" sz="1900" kern="1200" dirty="0"/>
        </a:p>
      </dsp:txBody>
      <dsp:txXfrm>
        <a:off x="37914" y="1341275"/>
        <a:ext cx="3912963" cy="1123186"/>
      </dsp:txXfrm>
    </dsp:sp>
    <dsp:sp modelId="{EBA216B7-D99C-4CA1-997D-DD06F3F97BE7}">
      <dsp:nvSpPr>
        <dsp:cNvPr id="0" name=""/>
        <dsp:cNvSpPr/>
      </dsp:nvSpPr>
      <dsp:spPr>
        <a:xfrm>
          <a:off x="2970" y="2612343"/>
          <a:ext cx="3982851" cy="119307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25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900" kern="1200" dirty="0" err="1" smtClean="0"/>
            <a:t>Minifizierung</a:t>
          </a:r>
          <a:r>
            <a:rPr lang="de-DE" sz="1900" kern="1200" dirty="0" smtClean="0"/>
            <a:t> von JS Dateien</a:t>
          </a:r>
          <a:endParaRPr lang="de-DE" sz="1900" kern="1200" dirty="0"/>
        </a:p>
      </dsp:txBody>
      <dsp:txXfrm>
        <a:off x="37914" y="2647287"/>
        <a:ext cx="3912963" cy="1123186"/>
      </dsp:txXfrm>
    </dsp:sp>
    <dsp:sp modelId="{43406364-91E4-41E0-95F5-5A3F6094DEB4}">
      <dsp:nvSpPr>
        <dsp:cNvPr id="0" name=""/>
        <dsp:cNvSpPr/>
      </dsp:nvSpPr>
      <dsp:spPr>
        <a:xfrm>
          <a:off x="2970" y="3918355"/>
          <a:ext cx="3982851" cy="119307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25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900" kern="1200" dirty="0" err="1" smtClean="0"/>
            <a:t>Minifizierung</a:t>
          </a:r>
          <a:r>
            <a:rPr lang="de-DE" sz="1900" kern="1200" dirty="0" smtClean="0"/>
            <a:t> von CSS Dateien</a:t>
          </a:r>
          <a:endParaRPr lang="de-DE" sz="1900" kern="1200" dirty="0"/>
        </a:p>
      </dsp:txBody>
      <dsp:txXfrm>
        <a:off x="37914" y="3953299"/>
        <a:ext cx="3912963" cy="1123186"/>
      </dsp:txXfrm>
    </dsp:sp>
    <dsp:sp modelId="{2266A9A1-FF82-4ADC-829F-5C4ECE66B720}">
      <dsp:nvSpPr>
        <dsp:cNvPr id="0" name=""/>
        <dsp:cNvSpPr/>
      </dsp:nvSpPr>
      <dsp:spPr>
        <a:xfrm>
          <a:off x="4654940" y="319"/>
          <a:ext cx="3982851" cy="119307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25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900" kern="1200" dirty="0" smtClean="0">
              <a:solidFill>
                <a:schemeClr val="bg1"/>
              </a:solidFill>
              <a:hlinkClick xmlns:r="http://schemas.openxmlformats.org/officeDocument/2006/relationships" r:id="rId1"/>
            </a:rPr>
            <a:t>https://de.onpage.org/blog/above-the-fold-webseiten-richtig-Qaufbauen</a:t>
          </a:r>
          <a:endParaRPr lang="de-DE" sz="1900" kern="1200" dirty="0" smtClean="0">
            <a:solidFill>
              <a:schemeClr val="bg1"/>
            </a:solidFill>
          </a:endParaRPr>
        </a:p>
      </dsp:txBody>
      <dsp:txXfrm>
        <a:off x="4689884" y="35263"/>
        <a:ext cx="3912963" cy="1123186"/>
      </dsp:txXfrm>
    </dsp:sp>
    <dsp:sp modelId="{9D2FA627-40EA-4C6F-8524-ABE3185D25B9}">
      <dsp:nvSpPr>
        <dsp:cNvPr id="0" name=""/>
        <dsp:cNvSpPr/>
      </dsp:nvSpPr>
      <dsp:spPr>
        <a:xfrm>
          <a:off x="4654940" y="1306331"/>
          <a:ext cx="3982851" cy="119307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25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900" kern="1200" dirty="0" smtClean="0">
              <a:solidFill>
                <a:schemeClr val="bg1"/>
              </a:solidFill>
              <a:hlinkClick xmlns:r="http://schemas.openxmlformats.org/officeDocument/2006/relationships" r:id="rId2"/>
            </a:rPr>
            <a:t>http://spritegen.website-performance.org/</a:t>
          </a:r>
          <a:endParaRPr lang="de-DE" sz="1900" kern="1200" dirty="0" smtClean="0">
            <a:solidFill>
              <a:schemeClr val="bg1"/>
            </a:solidFill>
          </a:endParaRPr>
        </a:p>
      </dsp:txBody>
      <dsp:txXfrm>
        <a:off x="4689884" y="1341275"/>
        <a:ext cx="3912963" cy="1123186"/>
      </dsp:txXfrm>
    </dsp:sp>
    <dsp:sp modelId="{6389D3C0-C1B2-45D8-B94D-37CD57F3EFFB}">
      <dsp:nvSpPr>
        <dsp:cNvPr id="0" name=""/>
        <dsp:cNvSpPr/>
      </dsp:nvSpPr>
      <dsp:spPr>
        <a:xfrm>
          <a:off x="4654940" y="2612343"/>
          <a:ext cx="3982851" cy="119307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25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900" kern="1200" dirty="0" smtClean="0">
              <a:solidFill>
                <a:schemeClr val="bg1"/>
              </a:solidFill>
              <a:hlinkClick xmlns:r="http://schemas.openxmlformats.org/officeDocument/2006/relationships" r:id="rId3"/>
            </a:rPr>
            <a:t>http://javascript-minifier.com/</a:t>
          </a:r>
          <a:endParaRPr lang="de-DE" sz="1900" kern="1200" dirty="0">
            <a:solidFill>
              <a:schemeClr val="bg1"/>
            </a:solidFill>
          </a:endParaRPr>
        </a:p>
      </dsp:txBody>
      <dsp:txXfrm>
        <a:off x="4689884" y="2647287"/>
        <a:ext cx="3912963" cy="1123186"/>
      </dsp:txXfrm>
    </dsp:sp>
    <dsp:sp modelId="{8B59E647-2B5D-427C-963C-B1FBB73B5A7F}">
      <dsp:nvSpPr>
        <dsp:cNvPr id="0" name=""/>
        <dsp:cNvSpPr/>
      </dsp:nvSpPr>
      <dsp:spPr>
        <a:xfrm>
          <a:off x="4654940" y="3918355"/>
          <a:ext cx="3982851" cy="119307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25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900" kern="1200" dirty="0" smtClean="0">
              <a:solidFill>
                <a:schemeClr val="bg1"/>
              </a:solidFill>
              <a:hlinkClick xmlns:r="http://schemas.openxmlformats.org/officeDocument/2006/relationships" r:id="rId4"/>
            </a:rPr>
            <a:t>http://cssminifier.com/</a:t>
          </a:r>
          <a:endParaRPr lang="de-DE" sz="1900" kern="1200" dirty="0">
            <a:solidFill>
              <a:schemeClr val="bg1"/>
            </a:solidFill>
          </a:endParaRPr>
        </a:p>
      </dsp:txBody>
      <dsp:txXfrm>
        <a:off x="4689884" y="3953299"/>
        <a:ext cx="3912963" cy="112318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9B349A-C721-4934-9DA3-4F19BB882D91}" type="datetimeFigureOut">
              <a:rPr lang="de-DE" smtClean="0"/>
              <a:t>19.03.2015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450" y="4714875"/>
            <a:ext cx="5438775" cy="44672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49688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046BD4-571A-4C5F-8187-E5D74AC745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057837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310F1F-3D49-41D8-A938-C5163B68A510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507615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310F1F-3D49-41D8-A938-C5163B68A510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507615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e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e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e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786" y="4784616"/>
            <a:ext cx="6767898" cy="1776522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539750" y="2276114"/>
            <a:ext cx="6120000" cy="837628"/>
          </a:xfrm>
        </p:spPr>
        <p:txBody>
          <a:bodyPr tIns="0" bIns="72000" anchor="b">
            <a:noAutofit/>
          </a:bodyPr>
          <a:lstStyle>
            <a:lvl1pPr>
              <a:lnSpc>
                <a:spcPct val="110000"/>
              </a:lnSpc>
              <a:defRPr b="0"/>
            </a:lvl1pPr>
          </a:lstStyle>
          <a:p>
            <a:r>
              <a:rPr lang="de-DE" dirty="0" smtClean="0"/>
              <a:t>Titel durch Klicken bearbeiten</a:t>
            </a:r>
            <a:endParaRPr lang="de-DE" dirty="0"/>
          </a:p>
        </p:txBody>
      </p:sp>
      <p:pic>
        <p:nvPicPr>
          <p:cNvPr id="5" name="Bild 1" descr="Neues-LOGO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899" y="1196491"/>
            <a:ext cx="2190987" cy="86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20"/>
          <p:cNvPicPr>
            <a:picLocks noChangeAspect="1"/>
          </p:cNvPicPr>
          <p:nvPr userDrawn="1"/>
        </p:nvPicPr>
        <p:blipFill rotWithShape="1"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61"/>
          <a:stretch/>
        </p:blipFill>
        <p:spPr>
          <a:xfrm>
            <a:off x="-11500" y="1"/>
            <a:ext cx="9144000" cy="941388"/>
          </a:xfrm>
          <a:prstGeom prst="rect">
            <a:avLst/>
          </a:prstGeom>
        </p:spPr>
      </p:pic>
      <p:sp>
        <p:nvSpPr>
          <p:cNvPr id="7" name="RbLeanShape Left Angle 11"/>
          <p:cNvSpPr/>
          <p:nvPr/>
        </p:nvSpPr>
        <p:spPr>
          <a:xfrm>
            <a:off x="539750" y="3114103"/>
            <a:ext cx="6769100" cy="1590674"/>
          </a:xfrm>
          <a:custGeom>
            <a:avLst/>
            <a:gdLst>
              <a:gd name="connsiteX0" fmla="*/ 0 w 1270000"/>
              <a:gd name="connsiteY0" fmla="*/ 0 h 476250"/>
              <a:gd name="connsiteX1" fmla="*/ 1270000 w 1270000"/>
              <a:gd name="connsiteY1" fmla="*/ 0 h 476250"/>
              <a:gd name="connsiteX2" fmla="*/ 1270000 w 1270000"/>
              <a:gd name="connsiteY2" fmla="*/ 476250 h 476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70000" h="476250">
                <a:moveTo>
                  <a:pt x="0" y="0"/>
                </a:moveTo>
                <a:lnTo>
                  <a:pt x="1270000" y="0"/>
                </a:lnTo>
                <a:lnTo>
                  <a:pt x="1270000" y="476250"/>
                </a:lnTo>
              </a:path>
            </a:pathLst>
          </a:custGeom>
          <a:ln w="9525">
            <a:solidFill>
              <a:schemeClr val="tx2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90000" rIns="0" bIns="0" rtlCol="0" anchor="t"/>
          <a:lstStyle/>
          <a:p>
            <a:pPr fontAlgn="ctr"/>
            <a:endParaRPr lang="de-DE" sz="1300" b="1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539750" y="3358515"/>
            <a:ext cx="6120000" cy="1727621"/>
          </a:xfrm>
        </p:spPr>
        <p:txBody>
          <a:bodyPr tIns="0" bIns="0">
            <a:noAutofit/>
          </a:bodyPr>
          <a:lstStyle>
            <a:lvl1pPr marL="0" indent="0" algn="l">
              <a:spcBef>
                <a:spcPts val="60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 smtClean="0"/>
              <a:t>Untertitel durch Klicken bearbeiten</a:t>
            </a:r>
            <a:endParaRPr lang="de-DE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-Profil-Onepag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platzhalter 20"/>
          <p:cNvSpPr>
            <a:spLocks noGrp="1"/>
          </p:cNvSpPr>
          <p:nvPr>
            <p:ph type="body" sz="quarter" idx="49"/>
          </p:nvPr>
        </p:nvSpPr>
        <p:spPr>
          <a:xfrm>
            <a:off x="4643438" y="1790068"/>
            <a:ext cx="4248000" cy="4518657"/>
          </a:xfrm>
          <a:prstGeom prst="rect">
            <a:avLst/>
          </a:prstGeom>
        </p:spPr>
        <p:txBody>
          <a:bodyPr/>
          <a:lstStyle>
            <a:lvl1pPr marL="144000" indent="-14400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ct val="80000"/>
              <a:defRPr sz="1100"/>
            </a:lvl1pPr>
            <a:lvl2pPr marL="288000" marR="0" indent="-14400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accent1"/>
              </a:buClr>
              <a:buSzPct val="75000"/>
              <a:buFont typeface="Wingdings 3" panose="05040102010807070707" pitchFamily="18" charset="2"/>
              <a:buChar char=""/>
              <a:tabLst/>
              <a:defRPr sz="1100"/>
            </a:lvl2pPr>
            <a:lvl3pPr marL="432000" indent="-14400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defRPr sz="1000"/>
            </a:lvl3pPr>
            <a:lvl4pPr marL="576000" indent="-14400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defRPr sz="1000"/>
            </a:lvl4pPr>
            <a:lvl5pPr marL="720000" indent="-14400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defRPr sz="1000"/>
            </a:lvl5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58" name="Bildplatzhalter 57"/>
          <p:cNvSpPr>
            <a:spLocks noGrp="1" noChangeAspect="1"/>
          </p:cNvSpPr>
          <p:nvPr>
            <p:ph type="pic" sz="quarter" idx="28" hasCustomPrompt="1"/>
          </p:nvPr>
        </p:nvSpPr>
        <p:spPr>
          <a:xfrm>
            <a:off x="249124" y="1196975"/>
            <a:ext cx="1341756" cy="1836000"/>
          </a:xfrm>
          <a:prstGeom prst="rect">
            <a:avLst/>
          </a:prstGeom>
        </p:spPr>
        <p:txBody>
          <a:bodyPr lIns="0" rIns="0">
            <a:normAutofit/>
          </a:bodyPr>
          <a:lstStyle>
            <a:lvl1pPr algn="ctr">
              <a:buNone/>
              <a:defRPr sz="1100"/>
            </a:lvl1pPr>
          </a:lstStyle>
          <a:p>
            <a:r>
              <a:rPr lang="de-DE" dirty="0" smtClean="0"/>
              <a:t>Foto einfügen</a:t>
            </a:r>
            <a:endParaRPr lang="de-DE" dirty="0"/>
          </a:p>
        </p:txBody>
      </p:sp>
      <p:sp>
        <p:nvSpPr>
          <p:cNvPr id="30" name="Textplatzhalter 29"/>
          <p:cNvSpPr>
            <a:spLocks noGrp="1"/>
          </p:cNvSpPr>
          <p:nvPr>
            <p:ph type="body" sz="quarter" idx="38" hasCustomPrompt="1"/>
          </p:nvPr>
        </p:nvSpPr>
        <p:spPr>
          <a:xfrm>
            <a:off x="1691093" y="2066491"/>
            <a:ext cx="2808000" cy="972000"/>
          </a:xfrm>
          <a:prstGeom prst="rect">
            <a:avLst/>
          </a:prstGeom>
        </p:spPr>
        <p:txBody>
          <a:bodyPr lIns="0" rIns="0"/>
          <a:lstStyle>
            <a:lvl1pPr marL="144000" indent="-144000">
              <a:lnSpc>
                <a:spcPct val="100000"/>
              </a:lnSpc>
              <a:spcBef>
                <a:spcPts val="200"/>
              </a:spcBef>
              <a:buSzPct val="80000"/>
              <a:buFont typeface="Wingdings" panose="05000000000000000000" pitchFamily="2" charset="2"/>
              <a:buChar char="n"/>
              <a:defRPr sz="11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de-DE" dirty="0" smtClean="0"/>
              <a:t>(max. 4 Zeilen)</a:t>
            </a:r>
          </a:p>
          <a:p>
            <a:pPr lvl="0"/>
            <a:r>
              <a:rPr lang="de-DE" dirty="0" smtClean="0"/>
              <a:t>2</a:t>
            </a:r>
          </a:p>
          <a:p>
            <a:pPr lvl="0"/>
            <a:r>
              <a:rPr lang="de-DE" dirty="0" smtClean="0"/>
              <a:t>3</a:t>
            </a:r>
          </a:p>
          <a:p>
            <a:pPr lvl="0"/>
            <a:r>
              <a:rPr lang="de-DE" dirty="0" smtClean="0"/>
              <a:t>4</a:t>
            </a:r>
          </a:p>
        </p:txBody>
      </p:sp>
      <p:sp>
        <p:nvSpPr>
          <p:cNvPr id="39" name="Textplatzhalter 29"/>
          <p:cNvSpPr>
            <a:spLocks noGrp="1"/>
          </p:cNvSpPr>
          <p:nvPr>
            <p:ph type="body" sz="quarter" idx="39" hasCustomPrompt="1"/>
          </p:nvPr>
        </p:nvSpPr>
        <p:spPr>
          <a:xfrm>
            <a:off x="249123" y="3381780"/>
            <a:ext cx="4246088" cy="1284767"/>
          </a:xfrm>
          <a:prstGeom prst="rect">
            <a:avLst/>
          </a:prstGeom>
        </p:spPr>
        <p:txBody>
          <a:bodyPr lIns="0" rIns="0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ts val="2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Arial" pitchFamily="34" charset="0"/>
              <a:buNone/>
              <a:tabLst/>
              <a:defRPr sz="1100" baseline="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de-DE" dirty="0" smtClean="0"/>
              <a:t>MM/YYYY – MM/YYYY	Studium der Informatik</a:t>
            </a:r>
          </a:p>
          <a:p>
            <a:pPr lvl="0"/>
            <a:r>
              <a:rPr lang="de-DE" dirty="0" smtClean="0"/>
              <a:t>MM/YYYY – MM/YYYY	vorheriger Arbeitgeber</a:t>
            </a:r>
          </a:p>
          <a:p>
            <a:pPr lvl="0"/>
            <a:r>
              <a:rPr lang="de-DE" dirty="0" smtClean="0"/>
              <a:t>MM/YYYY – MM/YYYY	vorheriger Arbeitgeber</a:t>
            </a:r>
          </a:p>
          <a:p>
            <a:pPr lvl="0"/>
            <a:r>
              <a:rPr lang="de-DE" dirty="0" smtClean="0"/>
              <a:t>Seit MM/YYYY	iteratec GmbH</a:t>
            </a:r>
          </a:p>
        </p:txBody>
      </p:sp>
      <p:sp>
        <p:nvSpPr>
          <p:cNvPr id="16" name="Textplatzhalter 29"/>
          <p:cNvSpPr>
            <a:spLocks noGrp="1"/>
          </p:cNvSpPr>
          <p:nvPr>
            <p:ph type="body" sz="quarter" idx="43" hasCustomPrompt="1"/>
          </p:nvPr>
        </p:nvSpPr>
        <p:spPr>
          <a:xfrm>
            <a:off x="1691093" y="1495188"/>
            <a:ext cx="2808000" cy="24198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90000" tIns="36000" rIns="0" bIns="36000" rtlCol="0">
            <a:spAutoFit/>
          </a:bodyPr>
          <a:lstStyle>
            <a:lvl1pPr marL="270000" indent="-270000">
              <a:buNone/>
              <a:defRPr lang="de-DE" sz="1100" b="0" dirty="0" smtClean="0">
                <a:solidFill>
                  <a:srgbClr val="000000"/>
                </a:solidFill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Clr>
                <a:srgbClr val="A9218E"/>
              </a:buClr>
              <a:buSzPct val="75000"/>
            </a:pPr>
            <a:r>
              <a:rPr lang="de-DE" dirty="0" smtClean="0"/>
              <a:t>Rolle/Titel bei iteratec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51" hasCustomPrompt="1"/>
          </p:nvPr>
        </p:nvSpPr>
        <p:spPr>
          <a:xfrm>
            <a:off x="1691093" y="1196975"/>
            <a:ext cx="2808000" cy="257369"/>
          </a:xfrm>
          <a:prstGeom prst="rect">
            <a:avLst/>
          </a:prstGeom>
          <a:solidFill>
            <a:schemeClr val="tx2"/>
          </a:solidFill>
        </p:spPr>
        <p:txBody>
          <a:bodyPr wrap="square" lIns="90000" tIns="36000" rIns="0" bIns="36000" rtlCol="0">
            <a:spAutoFit/>
          </a:bodyPr>
          <a:lstStyle>
            <a:lvl1pPr marL="194400" indent="-194400">
              <a:buNone/>
              <a:defRPr lang="de-DE" sz="1200" b="1" dirty="0">
                <a:solidFill>
                  <a:schemeClr val="bg1"/>
                </a:solidFill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</a:pPr>
            <a:r>
              <a:rPr lang="de-DE" sz="1200" dirty="0" smtClean="0"/>
              <a:t>Vorname Nachname</a:t>
            </a:r>
            <a:endParaRPr lang="de-DE" dirty="0"/>
          </a:p>
        </p:txBody>
      </p:sp>
      <p:sp>
        <p:nvSpPr>
          <p:cNvPr id="20" name="Textfeld 19"/>
          <p:cNvSpPr txBox="1"/>
          <p:nvPr userDrawn="1"/>
        </p:nvSpPr>
        <p:spPr>
          <a:xfrm>
            <a:off x="1691093" y="1783244"/>
            <a:ext cx="2808000" cy="25736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lIns="90000" tIns="36000" rIns="0" bIns="36000" rtlCol="0">
            <a:spAutoFit/>
          </a:bodyPr>
          <a:lstStyle/>
          <a:p>
            <a:pPr>
              <a:buClr>
                <a:srgbClr val="A9218E"/>
              </a:buClr>
              <a:buSzPct val="75000"/>
              <a:buFont typeface="Wingdings" pitchFamily="2" charset="2"/>
              <a:buNone/>
            </a:pPr>
            <a:r>
              <a:rPr lang="de-DE" sz="1200" b="1" dirty="0" smtClean="0">
                <a:solidFill>
                  <a:srgbClr val="000000"/>
                </a:solidFill>
              </a:rPr>
              <a:t>Schwerpunkte</a:t>
            </a:r>
          </a:p>
        </p:txBody>
      </p:sp>
      <p:sp>
        <p:nvSpPr>
          <p:cNvPr id="22" name="Textfeld 21"/>
          <p:cNvSpPr txBox="1"/>
          <p:nvPr userDrawn="1"/>
        </p:nvSpPr>
        <p:spPr>
          <a:xfrm>
            <a:off x="249123" y="3099156"/>
            <a:ext cx="4248000" cy="25736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lIns="90000" tIns="36000" rIns="0" bIns="36000" rtlCol="0">
            <a:spAutoFit/>
          </a:bodyPr>
          <a:lstStyle/>
          <a:p>
            <a:pPr>
              <a:buClr>
                <a:srgbClr val="A9218E"/>
              </a:buClr>
              <a:buSzPct val="75000"/>
              <a:buFont typeface="Wingdings" pitchFamily="2" charset="2"/>
              <a:buNone/>
            </a:pPr>
            <a:r>
              <a:rPr lang="de-DE" sz="1200" b="1" dirty="0" smtClean="0">
                <a:solidFill>
                  <a:srgbClr val="000000"/>
                </a:solidFill>
              </a:rPr>
              <a:t>Ausbildung / Beruflicher Werdegang</a:t>
            </a:r>
          </a:p>
        </p:txBody>
      </p:sp>
      <p:sp>
        <p:nvSpPr>
          <p:cNvPr id="23" name="Textfeld 22"/>
          <p:cNvSpPr txBox="1"/>
          <p:nvPr userDrawn="1"/>
        </p:nvSpPr>
        <p:spPr>
          <a:xfrm>
            <a:off x="249123" y="4683799"/>
            <a:ext cx="4248000" cy="25736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lIns="90000" tIns="36000" rIns="0" bIns="36000" rtlCol="0">
            <a:spAutoFit/>
          </a:bodyPr>
          <a:lstStyle/>
          <a:p>
            <a:pPr>
              <a:buClr>
                <a:srgbClr val="A9218E"/>
              </a:buClr>
              <a:buSzPct val="75000"/>
              <a:buFont typeface="Wingdings" pitchFamily="2" charset="2"/>
              <a:buNone/>
            </a:pPr>
            <a:r>
              <a:rPr lang="de-DE" sz="1200" b="1" dirty="0" smtClean="0">
                <a:solidFill>
                  <a:srgbClr val="000000"/>
                </a:solidFill>
              </a:rPr>
              <a:t>Informatikkenntnisse</a:t>
            </a:r>
          </a:p>
        </p:txBody>
      </p:sp>
      <p:sp>
        <p:nvSpPr>
          <p:cNvPr id="24" name="Textfeld 23"/>
          <p:cNvSpPr txBox="1"/>
          <p:nvPr userDrawn="1"/>
        </p:nvSpPr>
        <p:spPr>
          <a:xfrm>
            <a:off x="4643438" y="1196975"/>
            <a:ext cx="4248000" cy="257369"/>
          </a:xfrm>
          <a:prstGeom prst="rect">
            <a:avLst/>
          </a:prstGeom>
          <a:solidFill>
            <a:schemeClr val="tx2"/>
          </a:solidFill>
        </p:spPr>
        <p:txBody>
          <a:bodyPr wrap="square" lIns="90000" tIns="36000" rIns="0" bIns="36000" rtlCol="0">
            <a:spAutoFit/>
          </a:bodyPr>
          <a:lstStyle/>
          <a:p>
            <a:pPr>
              <a:buClr>
                <a:srgbClr val="A9218E"/>
              </a:buClr>
              <a:buSzPct val="75000"/>
              <a:buFont typeface="Wingdings" pitchFamily="2" charset="2"/>
              <a:buNone/>
            </a:pPr>
            <a:r>
              <a:rPr lang="de-DE" sz="1200" b="1" dirty="0" smtClean="0">
                <a:solidFill>
                  <a:schemeClr val="bg1"/>
                </a:solidFill>
              </a:rPr>
              <a:t>Ausgewählte Projekte und Tätigkeiten </a:t>
            </a:r>
          </a:p>
        </p:txBody>
      </p:sp>
      <p:sp>
        <p:nvSpPr>
          <p:cNvPr id="25" name="Textfeld 24"/>
          <p:cNvSpPr txBox="1"/>
          <p:nvPr userDrawn="1"/>
        </p:nvSpPr>
        <p:spPr>
          <a:xfrm>
            <a:off x="4643438" y="1502012"/>
            <a:ext cx="4248000" cy="24198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90000" tIns="36000" rIns="0" bIns="36000" rtlCol="0">
            <a:spAutoFit/>
          </a:bodyPr>
          <a:lstStyle>
            <a:defPPr>
              <a:defRPr lang="de-DE"/>
            </a:defPPr>
            <a:lvl1pPr indent="0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5000"/>
              <a:buFont typeface="Wingdings" pitchFamily="2" charset="2"/>
              <a:buNone/>
              <a:defRPr sz="1200" b="0"/>
            </a:lvl1pPr>
          </a:lstStyle>
          <a:p>
            <a:pPr>
              <a:buClr>
                <a:srgbClr val="A9218E"/>
              </a:buClr>
            </a:pPr>
            <a:r>
              <a:rPr lang="de-DE" sz="1100" dirty="0" smtClean="0">
                <a:solidFill>
                  <a:srgbClr val="000000"/>
                </a:solidFill>
              </a:rPr>
              <a:t>Berufserfahrung: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52" hasCustomPrompt="1"/>
          </p:nvPr>
        </p:nvSpPr>
        <p:spPr>
          <a:xfrm>
            <a:off x="5940152" y="1502011"/>
            <a:ext cx="1296144" cy="241980"/>
          </a:xfrm>
          <a:prstGeom prst="rect">
            <a:avLst/>
          </a:prstGeom>
          <a:noFill/>
        </p:spPr>
        <p:txBody>
          <a:bodyPr wrap="square" tIns="36000" bIns="36000" rtlCol="0">
            <a:spAutoFit/>
          </a:bodyPr>
          <a:lstStyle>
            <a:lvl1pPr marL="194400" indent="-194400">
              <a:buNone/>
              <a:defRPr lang="de-DE" sz="1100" b="0" smtClean="0"/>
            </a:lvl1pPr>
            <a:lvl2pPr>
              <a:defRPr lang="de-DE" smtClean="0"/>
            </a:lvl2pPr>
            <a:lvl3pPr>
              <a:defRPr lang="de-DE" sz="1800" smtClean="0"/>
            </a:lvl3pPr>
            <a:lvl4pPr>
              <a:defRPr lang="de-DE" sz="1800" smtClean="0"/>
            </a:lvl4pPr>
            <a:lvl5pPr>
              <a:defRPr lang="de-DE" sz="1800"/>
            </a:lvl5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</a:pPr>
            <a:r>
              <a:rPr lang="de-DE" dirty="0" smtClean="0"/>
              <a:t>XX Jahre</a:t>
            </a:r>
          </a:p>
        </p:txBody>
      </p:sp>
      <p:sp>
        <p:nvSpPr>
          <p:cNvPr id="17" name="Textplatzhalter 29"/>
          <p:cNvSpPr>
            <a:spLocks noGrp="1"/>
          </p:cNvSpPr>
          <p:nvPr>
            <p:ph type="body" sz="quarter" idx="53"/>
          </p:nvPr>
        </p:nvSpPr>
        <p:spPr>
          <a:xfrm>
            <a:off x="249123" y="4969003"/>
            <a:ext cx="4248000" cy="1512168"/>
          </a:xfrm>
          <a:prstGeom prst="rect">
            <a:avLst/>
          </a:prstGeom>
        </p:spPr>
        <p:txBody>
          <a:bodyPr lIns="0" rIns="0"/>
          <a:lstStyle>
            <a:lvl1pPr marL="144000" marR="0" indent="-144000" algn="l" defTabSz="914400" rtl="0" eaLnBrk="1" fontAlgn="base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n"/>
              <a:tabLst/>
              <a:defRPr sz="1100" baseline="0"/>
            </a:lvl1pPr>
            <a:lvl2pPr marL="288000" indent="-14400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Font typeface="Wingdings 3" panose="05040102010807070707" pitchFamily="18" charset="2"/>
              <a:buChar char="u"/>
              <a:defRPr sz="1000"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</p:txBody>
      </p:sp>
      <p:cxnSp>
        <p:nvCxnSpPr>
          <p:cNvPr id="18" name="Gerade Verbindung 17"/>
          <p:cNvCxnSpPr>
            <a:cxnSpLocks/>
          </p:cNvCxnSpPr>
          <p:nvPr userDrawn="1"/>
        </p:nvCxnSpPr>
        <p:spPr>
          <a:xfrm>
            <a:off x="249124" y="946045"/>
            <a:ext cx="8640762" cy="0"/>
          </a:xfrm>
          <a:prstGeom prst="line">
            <a:avLst/>
          </a:prstGeom>
          <a:ln w="12700">
            <a:solidFill>
              <a:schemeClr val="accent3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3"/>
          <p:cNvPicPr>
            <a:picLocks noChangeAspect="1" noChangeArrowheads="1"/>
          </p:cNvPicPr>
          <p:nvPr userDrawn="1"/>
        </p:nvPicPr>
        <p:blipFill rotWithShape="1"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30" b="32901"/>
          <a:stretch/>
        </p:blipFill>
        <p:spPr bwMode="auto">
          <a:xfrm>
            <a:off x="2728339" y="6535604"/>
            <a:ext cx="3683032" cy="257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7" name="Foliennummernplatzhalter 3"/>
          <p:cNvSpPr>
            <a:spLocks noGrp="1"/>
          </p:cNvSpPr>
          <p:nvPr>
            <p:ph type="sldNum" sz="quarter" idx="17"/>
          </p:nvPr>
        </p:nvSpPr>
        <p:spPr>
          <a:xfrm>
            <a:off x="8028384" y="6605696"/>
            <a:ext cx="855266" cy="153888"/>
          </a:xfrm>
        </p:spPr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‹Nr.›</a:t>
            </a:fld>
            <a:endParaRPr lang="de-DE" dirty="0"/>
          </a:p>
        </p:txBody>
      </p:sp>
      <p:cxnSp>
        <p:nvCxnSpPr>
          <p:cNvPr id="28" name="Gerade Verbindung 27"/>
          <p:cNvCxnSpPr>
            <a:cxnSpLocks/>
          </p:cNvCxnSpPr>
          <p:nvPr userDrawn="1"/>
        </p:nvCxnSpPr>
        <p:spPr>
          <a:xfrm>
            <a:off x="252413" y="6483231"/>
            <a:ext cx="8640762" cy="0"/>
          </a:xfrm>
          <a:prstGeom prst="line">
            <a:avLst/>
          </a:prstGeom>
          <a:ln w="12700">
            <a:solidFill>
              <a:schemeClr val="accent3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feld 34"/>
          <p:cNvSpPr txBox="1"/>
          <p:nvPr userDrawn="1"/>
        </p:nvSpPr>
        <p:spPr>
          <a:xfrm>
            <a:off x="250289" y="186307"/>
            <a:ext cx="4246298" cy="360000"/>
          </a:xfrm>
          <a:prstGeom prst="rect">
            <a:avLst/>
          </a:prstGeom>
        </p:spPr>
        <p:txBody>
          <a:bodyPr vert="horz" lIns="0" tIns="0" rIns="0" bIns="72000" rtlCol="0" anchor="t">
            <a:noAutofit/>
          </a:bodyPr>
          <a:lstStyle>
            <a:lvl1pPr indent="0">
              <a:lnSpc>
                <a:spcPct val="105000"/>
              </a:lnSpc>
              <a:spcBef>
                <a:spcPct val="0"/>
              </a:spcBef>
              <a:buNone/>
              <a:defRPr sz="2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de-DE" dirty="0" smtClean="0"/>
              <a:t>Mitarbeiterprofil</a:t>
            </a:r>
          </a:p>
        </p:txBody>
      </p:sp>
      <p:pic>
        <p:nvPicPr>
          <p:cNvPr id="71" name="Grafik 7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65" y="6554656"/>
            <a:ext cx="941958" cy="2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963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R-Onepag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hteck 48"/>
          <p:cNvSpPr/>
          <p:nvPr userDrawn="1"/>
        </p:nvSpPr>
        <p:spPr bwMode="auto">
          <a:xfrm>
            <a:off x="2587675" y="3814268"/>
            <a:ext cx="3780000" cy="257369"/>
          </a:xfrm>
          <a:prstGeom prst="rect">
            <a:avLst/>
          </a:prstGeom>
          <a:solidFill>
            <a:schemeClr val="tx2"/>
          </a:solidFill>
        </p:spPr>
        <p:txBody>
          <a:bodyPr wrap="square" tIns="36000" bIns="36000" rtlCol="0">
            <a:spAutoFit/>
          </a:bodyPr>
          <a:lstStyle/>
          <a:p>
            <a:pPr algn="just">
              <a:spcBef>
                <a:spcPts val="600"/>
              </a:spcBef>
              <a:buClr>
                <a:srgbClr val="A9218E"/>
              </a:buClr>
              <a:buSzPct val="75000"/>
              <a:buFont typeface="Wingdings" pitchFamily="2" charset="2"/>
              <a:buNone/>
            </a:pPr>
            <a:r>
              <a:rPr lang="de-DE" sz="1200" b="1" dirty="0" smtClean="0">
                <a:solidFill>
                  <a:schemeClr val="bg1"/>
                </a:solidFill>
              </a:rPr>
              <a:t>Unsere Lösung</a:t>
            </a:r>
          </a:p>
        </p:txBody>
      </p:sp>
      <p:sp>
        <p:nvSpPr>
          <p:cNvPr id="53" name="Textplatzhalter 31"/>
          <p:cNvSpPr>
            <a:spLocks noGrp="1"/>
          </p:cNvSpPr>
          <p:nvPr>
            <p:ph type="body" sz="quarter" idx="35" hasCustomPrompt="1"/>
          </p:nvPr>
        </p:nvSpPr>
        <p:spPr>
          <a:xfrm>
            <a:off x="251453" y="1480829"/>
            <a:ext cx="2142000" cy="972000"/>
          </a:xfrm>
          <a:prstGeom prst="rect">
            <a:avLst/>
          </a:prstGeom>
        </p:spPr>
        <p:txBody>
          <a:bodyPr lIns="0" rIns="0"/>
          <a:lstStyle>
            <a:lvl1pPr marL="0" indent="0" algn="l">
              <a:lnSpc>
                <a:spcPct val="100000"/>
              </a:lnSpc>
              <a:spcBef>
                <a:spcPts val="200"/>
              </a:spcBef>
              <a:buSzPct val="125000"/>
              <a:buFont typeface="Arial" pitchFamily="34" charset="0"/>
              <a:buNone/>
              <a:defRPr sz="1100" baseline="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de-DE" sz="1100" dirty="0" smtClean="0"/>
              <a:t>Kurzbeschreibung Kunde</a:t>
            </a:r>
            <a:endParaRPr lang="de-DE" dirty="0" smtClean="0"/>
          </a:p>
        </p:txBody>
      </p:sp>
      <p:sp>
        <p:nvSpPr>
          <p:cNvPr id="5" name="Inhaltsplatzhalter 4"/>
          <p:cNvSpPr>
            <a:spLocks noGrp="1"/>
          </p:cNvSpPr>
          <p:nvPr>
            <p:ph sz="quarter" idx="43" hasCustomPrompt="1"/>
          </p:nvPr>
        </p:nvSpPr>
        <p:spPr>
          <a:xfrm>
            <a:off x="6552487" y="4632528"/>
            <a:ext cx="2322000" cy="1676197"/>
          </a:xfrm>
          <a:prstGeom prst="rect">
            <a:avLst/>
          </a:prstGeom>
        </p:spPr>
        <p:txBody>
          <a:bodyPr lIns="0" rIns="0"/>
          <a:lstStyle>
            <a:lvl1pPr marL="0" indent="0" algn="l">
              <a:lnSpc>
                <a:spcPct val="100000"/>
              </a:lnSpc>
              <a:spcBef>
                <a:spcPts val="200"/>
              </a:spcBef>
              <a:buNone/>
              <a:defRPr lang="de-DE" sz="1100" baseline="0" smtClean="0"/>
            </a:lvl1pPr>
            <a:lvl2pPr>
              <a:defRPr lang="de-DE" smtClean="0"/>
            </a:lvl2pPr>
            <a:lvl3pPr>
              <a:defRPr lang="de-DE" smtClean="0"/>
            </a:lvl3pPr>
            <a:lvl4pPr>
              <a:defRPr lang="de-DE" smtClean="0"/>
            </a:lvl4pPr>
            <a:lvl5pPr>
              <a:defRPr lang="de-DE"/>
            </a:lvl5pPr>
          </a:lstStyle>
          <a:p>
            <a:r>
              <a:rPr lang="de-DE" sz="1100" dirty="0" smtClean="0"/>
              <a:t>Hier ein aussagekräftiges Bild oder eine Grafik einfügen</a:t>
            </a:r>
          </a:p>
          <a:p>
            <a:endParaRPr lang="de-DE" sz="1100" dirty="0" smtClean="0"/>
          </a:p>
          <a:p>
            <a:endParaRPr lang="de-DE" sz="1100" dirty="0" smtClean="0"/>
          </a:p>
          <a:p>
            <a:r>
              <a:rPr lang="de-DE" sz="1100" dirty="0" smtClean="0"/>
              <a:t>.</a:t>
            </a:r>
          </a:p>
          <a:p>
            <a:r>
              <a:rPr lang="de-DE" sz="1100" dirty="0" smtClean="0"/>
              <a:t>Wahlweise kann der Platz auch für weiteren Text genutzt werden</a:t>
            </a:r>
            <a:endParaRPr lang="de-DE" dirty="0" smtClean="0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46" hasCustomPrompt="1"/>
          </p:nvPr>
        </p:nvSpPr>
        <p:spPr>
          <a:xfrm>
            <a:off x="2587675" y="1480829"/>
            <a:ext cx="3762000" cy="2279274"/>
          </a:xfrm>
          <a:prstGeom prst="rect">
            <a:avLst/>
          </a:prstGeom>
        </p:spPr>
        <p:txBody>
          <a:bodyPr lIns="0" rIns="0"/>
          <a:lstStyle>
            <a:lvl1pPr marL="0" indent="0" algn="l">
              <a:lnSpc>
                <a:spcPct val="100000"/>
              </a:lnSpc>
              <a:spcBef>
                <a:spcPts val="200"/>
              </a:spcBef>
              <a:buFontTx/>
              <a:buNone/>
              <a:defRPr sz="1100"/>
            </a:lvl1pPr>
          </a:lstStyle>
          <a:p>
            <a:pPr lvl="0"/>
            <a:r>
              <a:rPr lang="de-DE" dirty="0" smtClean="0"/>
              <a:t>Text einfügen</a:t>
            </a:r>
          </a:p>
        </p:txBody>
      </p:sp>
      <p:sp>
        <p:nvSpPr>
          <p:cNvPr id="14" name="Titel 13"/>
          <p:cNvSpPr>
            <a:spLocks noGrp="1"/>
          </p:cNvSpPr>
          <p:nvPr>
            <p:ph type="title"/>
          </p:nvPr>
        </p:nvSpPr>
        <p:spPr>
          <a:xfrm>
            <a:off x="249123" y="187610"/>
            <a:ext cx="7851962" cy="360000"/>
          </a:xfrm>
          <a:prstGeom prst="rect">
            <a:avLst/>
          </a:prstGeom>
        </p:spPr>
        <p:txBody>
          <a:bodyPr vert="horz" lIns="0" tIns="0" rIns="0" bIns="72000" rtlCol="0" anchor="t">
            <a:noAutofit/>
          </a:bodyPr>
          <a:lstStyle>
            <a:lvl1pPr>
              <a:defRPr lang="de-DE" dirty="0"/>
            </a:lvl1pPr>
          </a:lstStyle>
          <a:p>
            <a:pPr lvl="0"/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63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49123" y="549136"/>
            <a:ext cx="7851269" cy="324000"/>
          </a:xfrm>
          <a:prstGeom prst="rect">
            <a:avLst/>
          </a:prstGeom>
        </p:spPr>
        <p:txBody>
          <a:bodyPr lIns="0" r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>
                <a:solidFill>
                  <a:schemeClr val="tx2"/>
                </a:solidFill>
              </a:defRPr>
            </a:lvl2pPr>
            <a:lvl3pPr>
              <a:buNone/>
              <a:defRPr>
                <a:solidFill>
                  <a:schemeClr val="tx2"/>
                </a:solidFill>
              </a:defRPr>
            </a:lvl3pPr>
            <a:lvl4pPr>
              <a:buNone/>
              <a:defRPr>
                <a:solidFill>
                  <a:schemeClr val="tx2"/>
                </a:solidFill>
              </a:defRPr>
            </a:lvl4pPr>
            <a:lvl5pPr>
              <a:buNone/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de-DE" dirty="0" smtClean="0"/>
              <a:t>Untertitel durch Klicken bearbeiten</a:t>
            </a:r>
            <a:endParaRPr lang="de-DE" dirty="0"/>
          </a:p>
        </p:txBody>
      </p:sp>
      <p:sp>
        <p:nvSpPr>
          <p:cNvPr id="20" name="Rechteck 19"/>
          <p:cNvSpPr/>
          <p:nvPr userDrawn="1"/>
        </p:nvSpPr>
        <p:spPr bwMode="auto">
          <a:xfrm>
            <a:off x="6552487" y="1197756"/>
            <a:ext cx="2340000" cy="257369"/>
          </a:xfrm>
          <a:prstGeom prst="rect">
            <a:avLst/>
          </a:prstGeom>
          <a:solidFill>
            <a:schemeClr val="tx2"/>
          </a:solidFill>
        </p:spPr>
        <p:txBody>
          <a:bodyPr wrap="square" lIns="144000" tIns="36000" bIns="36000" rtlCol="0">
            <a:spAutoFit/>
          </a:bodyPr>
          <a:lstStyle/>
          <a:p>
            <a:pPr>
              <a:buClr>
                <a:srgbClr val="A9218E"/>
              </a:buClr>
              <a:buSzPct val="75000"/>
              <a:buFont typeface="Wingdings" pitchFamily="2" charset="2"/>
              <a:buNone/>
            </a:pPr>
            <a:r>
              <a:rPr lang="de-DE" sz="1200" b="1" dirty="0" smtClean="0">
                <a:solidFill>
                  <a:schemeClr val="bg1"/>
                </a:solidFill>
              </a:rPr>
              <a:t>Der Mehrwert</a:t>
            </a:r>
          </a:p>
        </p:txBody>
      </p:sp>
      <p:sp>
        <p:nvSpPr>
          <p:cNvPr id="21" name="Rechteck 20"/>
          <p:cNvSpPr/>
          <p:nvPr userDrawn="1"/>
        </p:nvSpPr>
        <p:spPr bwMode="auto">
          <a:xfrm>
            <a:off x="251453" y="5125408"/>
            <a:ext cx="2160000" cy="25736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tIns="36000" bIns="36000" rtlCol="0">
            <a:spAutoFit/>
          </a:bodyPr>
          <a:lstStyle/>
          <a:p>
            <a:pPr>
              <a:buClr>
                <a:srgbClr val="A9218E"/>
              </a:buClr>
              <a:buSzPct val="75000"/>
              <a:buFont typeface="Wingdings" pitchFamily="2" charset="2"/>
              <a:buNone/>
            </a:pPr>
            <a:r>
              <a:rPr lang="de-DE" sz="1200" b="1" dirty="0" smtClean="0">
                <a:solidFill>
                  <a:srgbClr val="000000"/>
                </a:solidFill>
              </a:rPr>
              <a:t>Zeitraum</a:t>
            </a:r>
          </a:p>
        </p:txBody>
      </p:sp>
      <p:sp>
        <p:nvSpPr>
          <p:cNvPr id="23" name="Textplatzhalter 59"/>
          <p:cNvSpPr>
            <a:spLocks noGrp="1"/>
          </p:cNvSpPr>
          <p:nvPr>
            <p:ph type="body" sz="quarter" idx="26" hasCustomPrompt="1"/>
          </p:nvPr>
        </p:nvSpPr>
        <p:spPr>
          <a:xfrm>
            <a:off x="251453" y="5415784"/>
            <a:ext cx="2142000" cy="892367"/>
          </a:xfrm>
          <a:prstGeom prst="rect">
            <a:avLst/>
          </a:prstGeom>
        </p:spPr>
        <p:txBody>
          <a:bodyPr lIns="0" rIns="0"/>
          <a:lstStyle>
            <a:lvl1pPr marL="0" indent="0" algn="l">
              <a:lnSpc>
                <a:spcPct val="100000"/>
              </a:lnSpc>
              <a:spcBef>
                <a:spcPts val="200"/>
              </a:spcBef>
              <a:buNone/>
              <a:defRPr sz="11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de-DE" dirty="0" smtClean="0"/>
              <a:t>Format: 10/2013 – 10/2014</a:t>
            </a:r>
          </a:p>
          <a:p>
            <a:pPr lvl="0"/>
            <a:endParaRPr lang="de-DE" dirty="0" smtClean="0"/>
          </a:p>
        </p:txBody>
      </p:sp>
      <p:sp>
        <p:nvSpPr>
          <p:cNvPr id="25" name="Rechteck 24"/>
          <p:cNvSpPr/>
          <p:nvPr userDrawn="1"/>
        </p:nvSpPr>
        <p:spPr bwMode="auto">
          <a:xfrm>
            <a:off x="251453" y="2506012"/>
            <a:ext cx="2160000" cy="25736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tIns="36000" bIns="36000" rtlCol="0">
            <a:spAutoFit/>
          </a:bodyPr>
          <a:lstStyle/>
          <a:p>
            <a:pPr>
              <a:buClr>
                <a:srgbClr val="A9218E"/>
              </a:buClr>
              <a:buSzPct val="75000"/>
              <a:buFont typeface="Wingdings" pitchFamily="2" charset="2"/>
              <a:buNone/>
            </a:pPr>
            <a:r>
              <a:rPr lang="de-DE" sz="1200" b="1" dirty="0" smtClean="0">
                <a:solidFill>
                  <a:srgbClr val="000000"/>
                </a:solidFill>
              </a:rPr>
              <a:t>Das Projekt</a:t>
            </a:r>
          </a:p>
        </p:txBody>
      </p:sp>
      <p:sp>
        <p:nvSpPr>
          <p:cNvPr id="26" name="Rechteck 25"/>
          <p:cNvSpPr/>
          <p:nvPr userDrawn="1"/>
        </p:nvSpPr>
        <p:spPr bwMode="auto">
          <a:xfrm>
            <a:off x="253269" y="3814268"/>
            <a:ext cx="2160000" cy="25736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tIns="36000" bIns="36000" rtlCol="0">
            <a:spAutoFit/>
          </a:bodyPr>
          <a:lstStyle/>
          <a:p>
            <a:pPr>
              <a:buClr>
                <a:srgbClr val="A9218E"/>
              </a:buClr>
              <a:buSzPct val="75000"/>
              <a:buFont typeface="Wingdings" pitchFamily="2" charset="2"/>
              <a:buNone/>
            </a:pPr>
            <a:r>
              <a:rPr lang="de-DE" sz="1200" b="1" dirty="0" smtClean="0">
                <a:solidFill>
                  <a:srgbClr val="000000"/>
                </a:solidFill>
              </a:rPr>
              <a:t>Eingesetzte Technologien</a:t>
            </a:r>
          </a:p>
        </p:txBody>
      </p:sp>
      <p:sp>
        <p:nvSpPr>
          <p:cNvPr id="27" name="Textfeld 26"/>
          <p:cNvSpPr txBox="1"/>
          <p:nvPr userDrawn="1"/>
        </p:nvSpPr>
        <p:spPr>
          <a:xfrm>
            <a:off x="251453" y="1197756"/>
            <a:ext cx="2160000" cy="25736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lIns="90000" tIns="36000" rIns="0" bIns="36000" rtlCol="0">
            <a:spAutoFit/>
          </a:bodyPr>
          <a:lstStyle>
            <a:defPPr>
              <a:defRPr lang="de-DE"/>
            </a:defPPr>
            <a:lvl1pPr>
              <a:buClr>
                <a:srgbClr val="A9218E"/>
              </a:buClr>
              <a:buSzPct val="75000"/>
              <a:buFont typeface="Wingdings" pitchFamily="2" charset="2"/>
              <a:buNone/>
              <a:defRPr sz="1200" b="1">
                <a:solidFill>
                  <a:srgbClr val="000000"/>
                </a:solidFill>
              </a:defRPr>
            </a:lvl1pPr>
          </a:lstStyle>
          <a:p>
            <a:pPr lvl="0"/>
            <a:r>
              <a:rPr lang="de-DE" dirty="0" smtClean="0"/>
              <a:t>Der Kunde</a:t>
            </a:r>
          </a:p>
        </p:txBody>
      </p:sp>
      <p:cxnSp>
        <p:nvCxnSpPr>
          <p:cNvPr id="28" name="Gerade Verbindung 27"/>
          <p:cNvCxnSpPr>
            <a:cxnSpLocks/>
          </p:cNvCxnSpPr>
          <p:nvPr/>
        </p:nvCxnSpPr>
        <p:spPr>
          <a:xfrm>
            <a:off x="249124" y="946045"/>
            <a:ext cx="8640762" cy="0"/>
          </a:xfrm>
          <a:prstGeom prst="line">
            <a:avLst/>
          </a:prstGeom>
          <a:ln w="12700">
            <a:solidFill>
              <a:schemeClr val="accent3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3"/>
          <p:cNvPicPr>
            <a:picLocks noChangeAspect="1" noChangeArrowheads="1"/>
          </p:cNvPicPr>
          <p:nvPr userDrawn="1"/>
        </p:nvPicPr>
        <p:blipFill rotWithShape="1"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30" b="32901"/>
          <a:stretch/>
        </p:blipFill>
        <p:spPr bwMode="auto">
          <a:xfrm>
            <a:off x="2728339" y="6535604"/>
            <a:ext cx="3683032" cy="257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1" name="Gerade Verbindung 30"/>
          <p:cNvCxnSpPr>
            <a:cxnSpLocks/>
          </p:cNvCxnSpPr>
          <p:nvPr userDrawn="1"/>
        </p:nvCxnSpPr>
        <p:spPr>
          <a:xfrm>
            <a:off x="252413" y="6483231"/>
            <a:ext cx="8640762" cy="0"/>
          </a:xfrm>
          <a:prstGeom prst="line">
            <a:avLst/>
          </a:prstGeom>
          <a:ln w="12700">
            <a:solidFill>
              <a:schemeClr val="accent3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Foliennummernplatzhalter 3"/>
          <p:cNvSpPr>
            <a:spLocks noGrp="1"/>
          </p:cNvSpPr>
          <p:nvPr>
            <p:ph type="sldNum" sz="quarter" idx="17"/>
          </p:nvPr>
        </p:nvSpPr>
        <p:spPr>
          <a:xfrm>
            <a:off x="8028384" y="6605696"/>
            <a:ext cx="855266" cy="153888"/>
          </a:xfrm>
        </p:spPr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‹Nr.›</a:t>
            </a:fld>
            <a:endParaRPr lang="de-DE" dirty="0"/>
          </a:p>
        </p:txBody>
      </p:sp>
      <p:cxnSp>
        <p:nvCxnSpPr>
          <p:cNvPr id="33" name="Gerade Verbindung 32"/>
          <p:cNvCxnSpPr/>
          <p:nvPr/>
        </p:nvCxnSpPr>
        <p:spPr bwMode="gray">
          <a:xfrm>
            <a:off x="2493168" y="1204103"/>
            <a:ext cx="0" cy="5112000"/>
          </a:xfrm>
          <a:prstGeom prst="line">
            <a:avLst/>
          </a:prstGeom>
          <a:ln w="12700">
            <a:solidFill>
              <a:schemeClr val="bg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33"/>
          <p:cNvCxnSpPr/>
          <p:nvPr/>
        </p:nvCxnSpPr>
        <p:spPr bwMode="gray">
          <a:xfrm>
            <a:off x="6450394" y="1204103"/>
            <a:ext cx="0" cy="5112000"/>
          </a:xfrm>
          <a:prstGeom prst="line">
            <a:avLst/>
          </a:prstGeom>
          <a:ln w="12700">
            <a:solidFill>
              <a:schemeClr val="bg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platzhalter 3"/>
          <p:cNvSpPr>
            <a:spLocks noGrp="1"/>
          </p:cNvSpPr>
          <p:nvPr>
            <p:ph type="body" sz="quarter" idx="47"/>
          </p:nvPr>
        </p:nvSpPr>
        <p:spPr>
          <a:xfrm>
            <a:off x="6553200" y="1480829"/>
            <a:ext cx="2322000" cy="3125787"/>
          </a:xfrm>
        </p:spPr>
        <p:txBody>
          <a:bodyPr/>
          <a:lstStyle>
            <a:lvl1pPr marL="144000" indent="-144000">
              <a:lnSpc>
                <a:spcPct val="100000"/>
              </a:lnSpc>
              <a:spcBef>
                <a:spcPts val="200"/>
              </a:spcBef>
              <a:defRPr sz="1100"/>
            </a:lvl1pPr>
            <a:lvl2pPr marL="360000" indent="-176213">
              <a:lnSpc>
                <a:spcPct val="100000"/>
              </a:lnSpc>
              <a:spcBef>
                <a:spcPts val="200"/>
              </a:spcBef>
              <a:defRPr sz="1100"/>
            </a:lvl2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</p:txBody>
      </p:sp>
      <p:sp>
        <p:nvSpPr>
          <p:cNvPr id="35" name="Textplatzhalter 31"/>
          <p:cNvSpPr>
            <a:spLocks noGrp="1"/>
          </p:cNvSpPr>
          <p:nvPr>
            <p:ph type="body" sz="quarter" idx="48" hasCustomPrompt="1"/>
          </p:nvPr>
        </p:nvSpPr>
        <p:spPr>
          <a:xfrm>
            <a:off x="251453" y="2785239"/>
            <a:ext cx="2142000" cy="990000"/>
          </a:xfrm>
          <a:prstGeom prst="rect">
            <a:avLst/>
          </a:prstGeom>
        </p:spPr>
        <p:txBody>
          <a:bodyPr lIns="0" rIns="0"/>
          <a:lstStyle>
            <a:lvl1pPr marL="0" indent="0" algn="l">
              <a:lnSpc>
                <a:spcPct val="100000"/>
              </a:lnSpc>
              <a:spcBef>
                <a:spcPts val="200"/>
              </a:spcBef>
              <a:buSzPct val="125000"/>
              <a:buFont typeface="Arial" pitchFamily="34" charset="0"/>
              <a:buNone/>
              <a:defRPr sz="1100" baseline="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de-DE" sz="1100" dirty="0" smtClean="0"/>
              <a:t>Kurzbeschreibung Projekt</a:t>
            </a:r>
            <a:endParaRPr lang="de-DE" dirty="0" smtClean="0"/>
          </a:p>
        </p:txBody>
      </p:sp>
      <p:sp>
        <p:nvSpPr>
          <p:cNvPr id="36" name="Textplatzhalter 31"/>
          <p:cNvSpPr>
            <a:spLocks noGrp="1"/>
          </p:cNvSpPr>
          <p:nvPr>
            <p:ph type="body" sz="quarter" idx="49" hasCustomPrompt="1"/>
          </p:nvPr>
        </p:nvSpPr>
        <p:spPr>
          <a:xfrm>
            <a:off x="251453" y="4101155"/>
            <a:ext cx="2142000" cy="990000"/>
          </a:xfrm>
          <a:prstGeom prst="rect">
            <a:avLst/>
          </a:prstGeom>
        </p:spPr>
        <p:txBody>
          <a:bodyPr lIns="0" rIns="0"/>
          <a:lstStyle>
            <a:lvl1pPr marL="0" indent="0" algn="l">
              <a:lnSpc>
                <a:spcPct val="100000"/>
              </a:lnSpc>
              <a:spcBef>
                <a:spcPts val="200"/>
              </a:spcBef>
              <a:buSzPct val="125000"/>
              <a:buFont typeface="Arial" pitchFamily="34" charset="0"/>
              <a:buNone/>
              <a:defRPr sz="1100" baseline="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de-DE" sz="1100" dirty="0" smtClean="0"/>
              <a:t>Stichworte Technologien</a:t>
            </a:r>
            <a:endParaRPr lang="de-DE" dirty="0" smtClean="0"/>
          </a:p>
        </p:txBody>
      </p:sp>
      <p:cxnSp>
        <p:nvCxnSpPr>
          <p:cNvPr id="43" name="Gerade Verbindung 42"/>
          <p:cNvCxnSpPr>
            <a:cxnSpLocks/>
          </p:cNvCxnSpPr>
          <p:nvPr/>
        </p:nvCxnSpPr>
        <p:spPr>
          <a:xfrm>
            <a:off x="249124" y="946045"/>
            <a:ext cx="8640762" cy="0"/>
          </a:xfrm>
          <a:prstGeom prst="line">
            <a:avLst/>
          </a:prstGeom>
          <a:ln w="12700">
            <a:solidFill>
              <a:schemeClr val="accent3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 Verbindung 46"/>
          <p:cNvCxnSpPr/>
          <p:nvPr/>
        </p:nvCxnSpPr>
        <p:spPr bwMode="gray">
          <a:xfrm>
            <a:off x="2493168" y="1204103"/>
            <a:ext cx="0" cy="5112000"/>
          </a:xfrm>
          <a:prstGeom prst="line">
            <a:avLst/>
          </a:prstGeom>
          <a:ln w="12700">
            <a:solidFill>
              <a:schemeClr val="bg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 Verbindung 47"/>
          <p:cNvCxnSpPr/>
          <p:nvPr/>
        </p:nvCxnSpPr>
        <p:spPr bwMode="gray">
          <a:xfrm>
            <a:off x="6450394" y="1204103"/>
            <a:ext cx="0" cy="5112000"/>
          </a:xfrm>
          <a:prstGeom prst="line">
            <a:avLst/>
          </a:prstGeom>
          <a:ln w="12700">
            <a:solidFill>
              <a:schemeClr val="bg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Inhaltsplatzhalter 5"/>
          <p:cNvSpPr>
            <a:spLocks noGrp="1"/>
          </p:cNvSpPr>
          <p:nvPr>
            <p:ph sz="quarter" idx="50"/>
          </p:nvPr>
        </p:nvSpPr>
        <p:spPr>
          <a:xfrm>
            <a:off x="2587625" y="4101155"/>
            <a:ext cx="3762000" cy="2204616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200"/>
              </a:spcBef>
              <a:buNone/>
              <a:defRPr sz="1100"/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57" name="Gerade Verbindung 56"/>
          <p:cNvCxnSpPr>
            <a:cxnSpLocks/>
          </p:cNvCxnSpPr>
          <p:nvPr/>
        </p:nvCxnSpPr>
        <p:spPr>
          <a:xfrm>
            <a:off x="249124" y="946045"/>
            <a:ext cx="8640762" cy="0"/>
          </a:xfrm>
          <a:prstGeom prst="line">
            <a:avLst/>
          </a:prstGeom>
          <a:ln w="12700">
            <a:solidFill>
              <a:schemeClr val="accent3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Gerade Verbindung 60"/>
          <p:cNvCxnSpPr/>
          <p:nvPr/>
        </p:nvCxnSpPr>
        <p:spPr bwMode="gray">
          <a:xfrm>
            <a:off x="2493168" y="1204103"/>
            <a:ext cx="0" cy="5112000"/>
          </a:xfrm>
          <a:prstGeom prst="line">
            <a:avLst/>
          </a:prstGeom>
          <a:ln w="12700">
            <a:solidFill>
              <a:schemeClr val="bg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Gerade Verbindung 61"/>
          <p:cNvCxnSpPr/>
          <p:nvPr/>
        </p:nvCxnSpPr>
        <p:spPr bwMode="gray">
          <a:xfrm>
            <a:off x="6450394" y="1204103"/>
            <a:ext cx="0" cy="5112000"/>
          </a:xfrm>
          <a:prstGeom prst="line">
            <a:avLst/>
          </a:prstGeom>
          <a:ln w="12700">
            <a:solidFill>
              <a:schemeClr val="bg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Gerade Verbindung 69"/>
          <p:cNvCxnSpPr>
            <a:cxnSpLocks/>
          </p:cNvCxnSpPr>
          <p:nvPr/>
        </p:nvCxnSpPr>
        <p:spPr>
          <a:xfrm>
            <a:off x="249124" y="946045"/>
            <a:ext cx="8640762" cy="0"/>
          </a:xfrm>
          <a:prstGeom prst="line">
            <a:avLst/>
          </a:prstGeom>
          <a:ln w="12700">
            <a:solidFill>
              <a:schemeClr val="accent3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Gerade Verbindung 73"/>
          <p:cNvCxnSpPr/>
          <p:nvPr/>
        </p:nvCxnSpPr>
        <p:spPr bwMode="gray">
          <a:xfrm>
            <a:off x="2493168" y="1204103"/>
            <a:ext cx="0" cy="5112000"/>
          </a:xfrm>
          <a:prstGeom prst="line">
            <a:avLst/>
          </a:prstGeom>
          <a:ln w="12700">
            <a:solidFill>
              <a:schemeClr val="bg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Gerade Verbindung 74"/>
          <p:cNvCxnSpPr/>
          <p:nvPr/>
        </p:nvCxnSpPr>
        <p:spPr bwMode="gray">
          <a:xfrm>
            <a:off x="6450394" y="1204103"/>
            <a:ext cx="0" cy="5112000"/>
          </a:xfrm>
          <a:prstGeom prst="line">
            <a:avLst/>
          </a:prstGeom>
          <a:ln w="12700">
            <a:solidFill>
              <a:schemeClr val="bg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hteck 75"/>
          <p:cNvSpPr/>
          <p:nvPr userDrawn="1"/>
        </p:nvSpPr>
        <p:spPr bwMode="auto">
          <a:xfrm>
            <a:off x="2587675" y="1197756"/>
            <a:ext cx="3780000" cy="257369"/>
          </a:xfrm>
          <a:prstGeom prst="rect">
            <a:avLst/>
          </a:prstGeom>
          <a:solidFill>
            <a:schemeClr val="tx2"/>
          </a:solidFill>
        </p:spPr>
        <p:txBody>
          <a:bodyPr wrap="square" tIns="36000" bIns="36000" rtlCol="0">
            <a:spAutoFit/>
          </a:bodyPr>
          <a:lstStyle/>
          <a:p>
            <a:pPr>
              <a:buClr>
                <a:srgbClr val="A9218E"/>
              </a:buClr>
              <a:buSzPct val="75000"/>
              <a:buFont typeface="Wingdings" pitchFamily="2" charset="2"/>
              <a:buNone/>
            </a:pPr>
            <a:r>
              <a:rPr lang="de-DE" sz="1200" b="1" dirty="0" smtClean="0">
                <a:solidFill>
                  <a:schemeClr val="bg1"/>
                </a:solidFill>
              </a:rPr>
              <a:t>Die Herausforderung</a:t>
            </a:r>
          </a:p>
        </p:txBody>
      </p:sp>
      <p:cxnSp>
        <p:nvCxnSpPr>
          <p:cNvPr id="82" name="Gerade Verbindung 81"/>
          <p:cNvCxnSpPr>
            <a:cxnSpLocks/>
          </p:cNvCxnSpPr>
          <p:nvPr userDrawn="1"/>
        </p:nvCxnSpPr>
        <p:spPr>
          <a:xfrm>
            <a:off x="249124" y="946045"/>
            <a:ext cx="8640762" cy="0"/>
          </a:xfrm>
          <a:prstGeom prst="line">
            <a:avLst/>
          </a:prstGeom>
          <a:ln w="12700">
            <a:solidFill>
              <a:schemeClr val="accent3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Gerade Verbindung 85"/>
          <p:cNvCxnSpPr/>
          <p:nvPr userDrawn="1"/>
        </p:nvCxnSpPr>
        <p:spPr bwMode="gray">
          <a:xfrm>
            <a:off x="2493168" y="1193771"/>
            <a:ext cx="0" cy="5112000"/>
          </a:xfrm>
          <a:prstGeom prst="line">
            <a:avLst/>
          </a:prstGeom>
          <a:ln w="12700">
            <a:solidFill>
              <a:schemeClr val="bg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Gerade Verbindung 86"/>
          <p:cNvCxnSpPr/>
          <p:nvPr userDrawn="1"/>
        </p:nvCxnSpPr>
        <p:spPr bwMode="gray">
          <a:xfrm>
            <a:off x="6450394" y="1193771"/>
            <a:ext cx="0" cy="5112000"/>
          </a:xfrm>
          <a:prstGeom prst="line">
            <a:avLst/>
          </a:prstGeom>
          <a:ln w="12700">
            <a:solidFill>
              <a:schemeClr val="bg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9" name="Grafik 8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65" y="6554656"/>
            <a:ext cx="941958" cy="2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63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R-Kurzreferen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53"/>
          <p:cNvSpPr>
            <a:spLocks noGrp="1"/>
          </p:cNvSpPr>
          <p:nvPr>
            <p:ph type="body" sz="quarter" idx="24"/>
          </p:nvPr>
        </p:nvSpPr>
        <p:spPr>
          <a:xfrm>
            <a:off x="2587675" y="1525781"/>
            <a:ext cx="3762000" cy="1080000"/>
          </a:xfrm>
          <a:prstGeom prst="rect">
            <a:avLst/>
          </a:prstGeom>
        </p:spPr>
        <p:txBody>
          <a:bodyPr lIns="0" rIns="0"/>
          <a:lstStyle>
            <a:lvl1pPr marL="0" indent="0" algn="l">
              <a:lnSpc>
                <a:spcPct val="100000"/>
              </a:lnSpc>
              <a:spcBef>
                <a:spcPts val="200"/>
              </a:spcBef>
              <a:buSzPct val="125000"/>
              <a:buFont typeface="Arial" pitchFamily="34" charset="0"/>
              <a:buNone/>
              <a:defRPr sz="11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Textplatzhalter 56"/>
          <p:cNvSpPr>
            <a:spLocks noGrp="1"/>
          </p:cNvSpPr>
          <p:nvPr>
            <p:ph type="body" sz="quarter" idx="25"/>
          </p:nvPr>
        </p:nvSpPr>
        <p:spPr>
          <a:xfrm>
            <a:off x="6552487" y="1525781"/>
            <a:ext cx="2322000" cy="1080000"/>
          </a:xfrm>
          <a:prstGeom prst="rect">
            <a:avLst/>
          </a:prstGeom>
        </p:spPr>
        <p:txBody>
          <a:bodyPr lIns="0" rIns="0"/>
          <a:lstStyle>
            <a:lvl1pPr marL="0" indent="0" algn="l">
              <a:lnSpc>
                <a:spcPct val="100000"/>
              </a:lnSpc>
              <a:spcBef>
                <a:spcPts val="200"/>
              </a:spcBef>
              <a:buSzPct val="125000"/>
              <a:buFont typeface="Arial" pitchFamily="34" charset="0"/>
              <a:buNone/>
              <a:defRPr sz="11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31" name="Titel 13"/>
          <p:cNvSpPr>
            <a:spLocks noGrp="1"/>
          </p:cNvSpPr>
          <p:nvPr>
            <p:ph type="title"/>
          </p:nvPr>
        </p:nvSpPr>
        <p:spPr>
          <a:xfrm>
            <a:off x="249124" y="186667"/>
            <a:ext cx="8640000" cy="360000"/>
          </a:xfrm>
          <a:prstGeom prst="rect">
            <a:avLst/>
          </a:prstGeom>
        </p:spPr>
        <p:txBody>
          <a:bodyPr vert="horz" lIns="0" tIns="0" rIns="0" bIns="72000" rtlCol="0" anchor="t">
            <a:noAutofit/>
          </a:bodyPr>
          <a:lstStyle>
            <a:lvl1pPr>
              <a:lnSpc>
                <a:spcPct val="105000"/>
              </a:lnSpc>
              <a:spcBef>
                <a:spcPts val="0"/>
              </a:spcBef>
              <a:defRPr lang="de-DE" dirty="0"/>
            </a:lvl1pPr>
          </a:lstStyle>
          <a:p>
            <a:pPr lvl="0"/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2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49124" y="548648"/>
            <a:ext cx="8640000" cy="324000"/>
          </a:xfrm>
          <a:prstGeom prst="rect">
            <a:avLst/>
          </a:prstGeom>
        </p:spPr>
        <p:txBody>
          <a:bodyPr lIns="0" r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>
                <a:solidFill>
                  <a:schemeClr val="tx2"/>
                </a:solidFill>
              </a:defRPr>
            </a:lvl2pPr>
            <a:lvl3pPr>
              <a:buNone/>
              <a:defRPr>
                <a:solidFill>
                  <a:schemeClr val="tx2"/>
                </a:solidFill>
              </a:defRPr>
            </a:lvl3pPr>
            <a:lvl4pPr>
              <a:buNone/>
              <a:defRPr>
                <a:solidFill>
                  <a:schemeClr val="tx2"/>
                </a:solidFill>
              </a:defRPr>
            </a:lvl4pPr>
            <a:lvl5pPr>
              <a:buNone/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de-DE" dirty="0" smtClean="0"/>
              <a:t>Untertitel durch Klicken bearbeiten</a:t>
            </a:r>
            <a:endParaRPr lang="de-DE" dirty="0"/>
          </a:p>
        </p:txBody>
      </p:sp>
      <p:sp>
        <p:nvSpPr>
          <p:cNvPr id="22" name="Textplatzhalter 3"/>
          <p:cNvSpPr>
            <a:spLocks noGrp="1"/>
          </p:cNvSpPr>
          <p:nvPr>
            <p:ph type="body" sz="quarter" idx="35"/>
          </p:nvPr>
        </p:nvSpPr>
        <p:spPr>
          <a:xfrm>
            <a:off x="251453" y="1525782"/>
            <a:ext cx="2142000" cy="10800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200"/>
              </a:spcBef>
              <a:buNone/>
              <a:defRPr sz="1100"/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23" name="Gerade Verbindung 22"/>
          <p:cNvCxnSpPr>
            <a:cxnSpLocks/>
          </p:cNvCxnSpPr>
          <p:nvPr/>
        </p:nvCxnSpPr>
        <p:spPr>
          <a:xfrm>
            <a:off x="249124" y="946045"/>
            <a:ext cx="8640762" cy="0"/>
          </a:xfrm>
          <a:prstGeom prst="line">
            <a:avLst/>
          </a:prstGeom>
          <a:ln w="12700">
            <a:solidFill>
              <a:schemeClr val="accent3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3"/>
          <p:cNvPicPr>
            <a:picLocks noChangeAspect="1" noChangeArrowheads="1"/>
          </p:cNvPicPr>
          <p:nvPr userDrawn="1"/>
        </p:nvPicPr>
        <p:blipFill rotWithShape="1"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30" b="32901"/>
          <a:stretch/>
        </p:blipFill>
        <p:spPr bwMode="auto">
          <a:xfrm>
            <a:off x="2728339" y="6535604"/>
            <a:ext cx="3683032" cy="257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8" name="Gerade Verbindung 27"/>
          <p:cNvCxnSpPr>
            <a:cxnSpLocks/>
          </p:cNvCxnSpPr>
          <p:nvPr userDrawn="1"/>
        </p:nvCxnSpPr>
        <p:spPr>
          <a:xfrm>
            <a:off x="252413" y="6483231"/>
            <a:ext cx="8640762" cy="0"/>
          </a:xfrm>
          <a:prstGeom prst="line">
            <a:avLst/>
          </a:prstGeom>
          <a:ln w="12700">
            <a:solidFill>
              <a:schemeClr val="accent3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Foliennummernplatzhalter 3"/>
          <p:cNvSpPr>
            <a:spLocks noGrp="1"/>
          </p:cNvSpPr>
          <p:nvPr>
            <p:ph type="sldNum" sz="quarter" idx="17"/>
          </p:nvPr>
        </p:nvSpPr>
        <p:spPr>
          <a:xfrm>
            <a:off x="8028384" y="6605696"/>
            <a:ext cx="855266" cy="153888"/>
          </a:xfrm>
        </p:spPr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‹Nr.›</a:t>
            </a:fld>
            <a:endParaRPr lang="de-DE" dirty="0"/>
          </a:p>
        </p:txBody>
      </p:sp>
      <p:sp>
        <p:nvSpPr>
          <p:cNvPr id="33" name="Rechteck 32"/>
          <p:cNvSpPr/>
          <p:nvPr userDrawn="1"/>
        </p:nvSpPr>
        <p:spPr bwMode="auto">
          <a:xfrm>
            <a:off x="6552487" y="1197756"/>
            <a:ext cx="2340000" cy="257369"/>
          </a:xfrm>
          <a:prstGeom prst="rect">
            <a:avLst/>
          </a:prstGeom>
          <a:solidFill>
            <a:schemeClr val="tx2"/>
          </a:solidFill>
        </p:spPr>
        <p:txBody>
          <a:bodyPr wrap="square" lIns="144000" tIns="36000" bIns="36000" rtlCol="0">
            <a:spAutoFit/>
          </a:bodyPr>
          <a:lstStyle/>
          <a:p>
            <a:pPr>
              <a:buClr>
                <a:srgbClr val="A9218E"/>
              </a:buClr>
              <a:buSzPct val="75000"/>
              <a:buFont typeface="Wingdings" pitchFamily="2" charset="2"/>
              <a:buNone/>
            </a:pPr>
            <a:r>
              <a:rPr lang="de-DE" sz="1200" b="1" dirty="0" smtClean="0">
                <a:solidFill>
                  <a:schemeClr val="bg1"/>
                </a:solidFill>
              </a:rPr>
              <a:t>Die Lösung</a:t>
            </a:r>
          </a:p>
        </p:txBody>
      </p:sp>
      <p:sp>
        <p:nvSpPr>
          <p:cNvPr id="34" name="Textfeld 33"/>
          <p:cNvSpPr txBox="1"/>
          <p:nvPr userDrawn="1"/>
        </p:nvSpPr>
        <p:spPr>
          <a:xfrm>
            <a:off x="251453" y="1197756"/>
            <a:ext cx="2160000" cy="25736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lIns="90000" tIns="36000" rIns="0" bIns="36000" rtlCol="0">
            <a:spAutoFit/>
          </a:bodyPr>
          <a:lstStyle>
            <a:defPPr>
              <a:defRPr lang="de-DE"/>
            </a:defPPr>
            <a:lvl1pPr>
              <a:buClr>
                <a:srgbClr val="A9218E"/>
              </a:buClr>
              <a:buSzPct val="75000"/>
              <a:buFont typeface="Wingdings" pitchFamily="2" charset="2"/>
              <a:buNone/>
              <a:defRPr sz="1200" b="1">
                <a:solidFill>
                  <a:srgbClr val="000000"/>
                </a:solidFill>
              </a:defRPr>
            </a:lvl1pPr>
          </a:lstStyle>
          <a:p>
            <a:pPr lvl="0"/>
            <a:r>
              <a:rPr lang="de-DE" dirty="0" smtClean="0"/>
              <a:t>Der Kunde</a:t>
            </a:r>
          </a:p>
        </p:txBody>
      </p:sp>
      <p:cxnSp>
        <p:nvCxnSpPr>
          <p:cNvPr id="40" name="Gerade Verbindung 39"/>
          <p:cNvCxnSpPr/>
          <p:nvPr userDrawn="1"/>
        </p:nvCxnSpPr>
        <p:spPr bwMode="gray">
          <a:xfrm>
            <a:off x="2493168" y="1204103"/>
            <a:ext cx="0" cy="5112000"/>
          </a:xfrm>
          <a:prstGeom prst="line">
            <a:avLst/>
          </a:prstGeom>
          <a:ln w="12700">
            <a:solidFill>
              <a:schemeClr val="bg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 Verbindung 40"/>
          <p:cNvCxnSpPr/>
          <p:nvPr userDrawn="1"/>
        </p:nvCxnSpPr>
        <p:spPr bwMode="gray">
          <a:xfrm>
            <a:off x="6450394" y="1204103"/>
            <a:ext cx="0" cy="5112000"/>
          </a:xfrm>
          <a:prstGeom prst="line">
            <a:avLst/>
          </a:prstGeom>
          <a:ln w="12700">
            <a:solidFill>
              <a:schemeClr val="bg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19"/>
          <p:cNvCxnSpPr>
            <a:cxnSpLocks/>
          </p:cNvCxnSpPr>
          <p:nvPr/>
        </p:nvCxnSpPr>
        <p:spPr>
          <a:xfrm>
            <a:off x="249124" y="946045"/>
            <a:ext cx="8640762" cy="0"/>
          </a:xfrm>
          <a:prstGeom prst="line">
            <a:avLst/>
          </a:prstGeom>
          <a:ln w="12700">
            <a:solidFill>
              <a:schemeClr val="accent3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41"/>
          <p:cNvCxnSpPr/>
          <p:nvPr userDrawn="1"/>
        </p:nvCxnSpPr>
        <p:spPr bwMode="gray">
          <a:xfrm>
            <a:off x="252413" y="2708920"/>
            <a:ext cx="8637473" cy="0"/>
          </a:xfrm>
          <a:prstGeom prst="line">
            <a:avLst/>
          </a:prstGeom>
          <a:ln w="50800">
            <a:gradFill flip="none" rotWithShape="1">
              <a:gsLst>
                <a:gs pos="37000">
                  <a:schemeClr val="bg1"/>
                </a:gs>
                <a:gs pos="42000">
                  <a:schemeClr val="bg2"/>
                </a:gs>
                <a:gs pos="59000">
                  <a:schemeClr val="bg2"/>
                </a:gs>
                <a:gs pos="64000">
                  <a:schemeClr val="bg1"/>
                </a:gs>
              </a:gsLst>
              <a:lin ang="5400000" scaled="1"/>
              <a:tileRect/>
            </a:gra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42"/>
          <p:cNvCxnSpPr>
            <a:cxnSpLocks/>
          </p:cNvCxnSpPr>
          <p:nvPr/>
        </p:nvCxnSpPr>
        <p:spPr>
          <a:xfrm>
            <a:off x="249124" y="946045"/>
            <a:ext cx="8640762" cy="0"/>
          </a:xfrm>
          <a:prstGeom prst="line">
            <a:avLst/>
          </a:prstGeom>
          <a:ln w="12700">
            <a:solidFill>
              <a:schemeClr val="accent3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Gerade Verbindung 52"/>
          <p:cNvCxnSpPr>
            <a:cxnSpLocks/>
          </p:cNvCxnSpPr>
          <p:nvPr/>
        </p:nvCxnSpPr>
        <p:spPr>
          <a:xfrm>
            <a:off x="249124" y="946045"/>
            <a:ext cx="8640762" cy="0"/>
          </a:xfrm>
          <a:prstGeom prst="line">
            <a:avLst/>
          </a:prstGeom>
          <a:ln w="12700">
            <a:solidFill>
              <a:schemeClr val="accent3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Gerade Verbindung 62"/>
          <p:cNvCxnSpPr>
            <a:cxnSpLocks/>
          </p:cNvCxnSpPr>
          <p:nvPr userDrawn="1"/>
        </p:nvCxnSpPr>
        <p:spPr>
          <a:xfrm>
            <a:off x="249124" y="946045"/>
            <a:ext cx="8640762" cy="0"/>
          </a:xfrm>
          <a:prstGeom prst="line">
            <a:avLst/>
          </a:prstGeom>
          <a:ln w="12700">
            <a:solidFill>
              <a:schemeClr val="accent3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hteck 66"/>
          <p:cNvSpPr/>
          <p:nvPr userDrawn="1"/>
        </p:nvSpPr>
        <p:spPr bwMode="auto">
          <a:xfrm>
            <a:off x="2587675" y="1197756"/>
            <a:ext cx="3780000" cy="257369"/>
          </a:xfrm>
          <a:prstGeom prst="rect">
            <a:avLst/>
          </a:prstGeom>
          <a:solidFill>
            <a:schemeClr val="tx2"/>
          </a:solidFill>
        </p:spPr>
        <p:txBody>
          <a:bodyPr wrap="square" tIns="36000" bIns="36000" rtlCol="0">
            <a:spAutoFit/>
          </a:bodyPr>
          <a:lstStyle/>
          <a:p>
            <a:pPr>
              <a:buClr>
                <a:srgbClr val="A9218E"/>
              </a:buClr>
              <a:buSzPct val="75000"/>
              <a:buFont typeface="Wingdings" pitchFamily="2" charset="2"/>
              <a:buNone/>
            </a:pPr>
            <a:r>
              <a:rPr lang="de-DE" sz="1200" b="1" dirty="0" smtClean="0">
                <a:solidFill>
                  <a:schemeClr val="bg1"/>
                </a:solidFill>
              </a:rPr>
              <a:t>Die Herausforderung</a:t>
            </a:r>
          </a:p>
        </p:txBody>
      </p:sp>
      <p:pic>
        <p:nvPicPr>
          <p:cNvPr id="74" name="Grafik 7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65" y="6554656"/>
            <a:ext cx="941958" cy="2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174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-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48626" y="1196975"/>
            <a:ext cx="8640000" cy="288000"/>
          </a:xfrm>
          <a:solidFill>
            <a:schemeClr val="bg2"/>
          </a:solidFill>
        </p:spPr>
        <p:txBody>
          <a:bodyPr/>
          <a:lstStyle>
            <a:lvl1pPr>
              <a:buFontTx/>
              <a:buNone/>
              <a:defRPr/>
            </a:lvl1pPr>
          </a:lstStyle>
          <a:p>
            <a:pPr lvl="0"/>
            <a:r>
              <a:rPr lang="de-DE" dirty="0" smtClean="0"/>
              <a:t>  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251007" y="187626"/>
            <a:ext cx="8640000" cy="360000"/>
          </a:xfrm>
        </p:spPr>
        <p:txBody>
          <a:bodyPr/>
          <a:lstStyle>
            <a:lvl1pPr>
              <a:defRPr/>
            </a:lvl1pPr>
          </a:lstStyle>
          <a:p>
            <a:r>
              <a:rPr lang="de-DE" dirty="0" smtClean="0"/>
              <a:t>Agenda/Inhalt durch Klicken bearbeiten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2"/>
          </p:nvPr>
        </p:nvSpPr>
        <p:spPr>
          <a:xfrm>
            <a:off x="539750" y="1196975"/>
            <a:ext cx="8352000" cy="5111750"/>
          </a:xfrm>
        </p:spPr>
        <p:txBody>
          <a:bodyPr/>
          <a:lstStyle>
            <a:lvl3pPr>
              <a:defRPr/>
            </a:lvl3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© iteratec | Datum</a:t>
            </a:r>
            <a:endParaRPr lang="de-DE" dirty="0"/>
          </a:p>
        </p:txBody>
      </p:sp>
      <p:sp>
        <p:nvSpPr>
          <p:cNvPr id="9" name="Fußzeilenplatzhalter 8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Optional: Präsentationstitel</a:t>
            </a:r>
            <a:endParaRPr lang="de-DE" dirty="0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‹Nr.›</a:t>
            </a:fld>
            <a:endParaRPr lang="de-DE" dirty="0"/>
          </a:p>
        </p:txBody>
      </p:sp>
      <p:cxnSp>
        <p:nvCxnSpPr>
          <p:cNvPr id="11" name="Gerade Verbindung 10"/>
          <p:cNvCxnSpPr>
            <a:cxnSpLocks/>
          </p:cNvCxnSpPr>
          <p:nvPr userDrawn="1"/>
        </p:nvCxnSpPr>
        <p:spPr>
          <a:xfrm>
            <a:off x="249124" y="946045"/>
            <a:ext cx="8640762" cy="0"/>
          </a:xfrm>
          <a:prstGeom prst="line">
            <a:avLst/>
          </a:prstGeom>
          <a:ln w="12700">
            <a:solidFill>
              <a:schemeClr val="accent3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49735" y="1196975"/>
            <a:ext cx="8640762" cy="5111750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6" name="Titel 1"/>
          <p:cNvSpPr>
            <a:spLocks noGrp="1"/>
          </p:cNvSpPr>
          <p:nvPr>
            <p:ph type="title" hasCustomPrompt="1"/>
          </p:nvPr>
        </p:nvSpPr>
        <p:spPr>
          <a:xfrm>
            <a:off x="250124" y="187805"/>
            <a:ext cx="8640000" cy="360000"/>
          </a:xfrm>
        </p:spPr>
        <p:txBody>
          <a:bodyPr vert="horz" lIns="0" tIns="0" rIns="0" bIns="72000" rtlCol="0" anchor="t">
            <a:noAutofit/>
          </a:bodyPr>
          <a:lstStyle>
            <a:lvl1pPr>
              <a:spcBef>
                <a:spcPts val="0"/>
              </a:spcBef>
              <a:defRPr lang="de-DE" dirty="0"/>
            </a:lvl1pPr>
          </a:lstStyle>
          <a:p>
            <a:pPr lvl="0"/>
            <a:r>
              <a:rPr lang="de-DE" dirty="0" smtClean="0"/>
              <a:t>Titel durch Klicken bearbeiten</a:t>
            </a:r>
            <a:endParaRPr lang="de-DE" dirty="0"/>
          </a:p>
        </p:txBody>
      </p:sp>
      <p:sp>
        <p:nvSpPr>
          <p:cNvPr id="7" name="Textplatzhalter 9"/>
          <p:cNvSpPr>
            <a:spLocks noGrp="1"/>
          </p:cNvSpPr>
          <p:nvPr>
            <p:ph type="body" sz="quarter" idx="14" hasCustomPrompt="1"/>
          </p:nvPr>
        </p:nvSpPr>
        <p:spPr>
          <a:xfrm>
            <a:off x="16669344" y="188913"/>
            <a:ext cx="842690" cy="342900"/>
          </a:xfrm>
        </p:spPr>
        <p:txBody>
          <a:bodyPr vert="horz" lIns="0" tIns="45720" rIns="0" bIns="45720" rtlCol="0" anchor="ctr">
            <a:noAutofit/>
          </a:bodyPr>
          <a:lstStyle>
            <a:lvl1pPr marL="0" indent="0" algn="r" defTabSz="914400" rtl="0" eaLnBrk="1" latinLnBrk="0" hangingPunct="1">
              <a:lnSpc>
                <a:spcPct val="105000"/>
              </a:lnSpc>
              <a:spcBef>
                <a:spcPct val="0"/>
              </a:spcBef>
              <a:buFontTx/>
              <a:buNone/>
              <a:defRPr lang="de-DE" sz="2600" kern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de-DE" dirty="0" smtClean="0"/>
              <a:t>(1/x)</a:t>
            </a:r>
            <a:endParaRPr lang="de-DE" dirty="0"/>
          </a:p>
        </p:txBody>
      </p:sp>
      <p:sp>
        <p:nvSpPr>
          <p:cNvPr id="9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50124" y="550006"/>
            <a:ext cx="8640000" cy="324000"/>
          </a:xfrm>
        </p:spPr>
        <p:txBody>
          <a:bodyPr lIns="0" r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>
                <a:solidFill>
                  <a:schemeClr val="tx2"/>
                </a:solidFill>
              </a:defRPr>
            </a:lvl2pPr>
            <a:lvl3pPr>
              <a:buNone/>
              <a:defRPr>
                <a:solidFill>
                  <a:schemeClr val="tx2"/>
                </a:solidFill>
              </a:defRPr>
            </a:lvl3pPr>
            <a:lvl4pPr>
              <a:buNone/>
              <a:defRPr>
                <a:solidFill>
                  <a:schemeClr val="tx2"/>
                </a:solidFill>
              </a:defRPr>
            </a:lvl4pPr>
            <a:lvl5pPr>
              <a:buNone/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de-DE" dirty="0" smtClean="0"/>
              <a:t>Untertitel durch Klicken bearbeiten</a:t>
            </a:r>
            <a:endParaRPr lang="de-DE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dirty="0" smtClean="0"/>
              <a:t>© </a:t>
            </a:r>
            <a:r>
              <a:rPr lang="de-DE" dirty="0" err="1" smtClean="0"/>
              <a:t>iteratec</a:t>
            </a:r>
            <a:r>
              <a:rPr lang="de-DE" dirty="0" smtClean="0"/>
              <a:t> | Datum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dirty="0" smtClean="0"/>
              <a:t>Web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‹Nr.›</a:t>
            </a:fld>
            <a:endParaRPr lang="de-DE" dirty="0"/>
          </a:p>
        </p:txBody>
      </p:sp>
      <p:cxnSp>
        <p:nvCxnSpPr>
          <p:cNvPr id="11" name="Gerade Verbindung 10"/>
          <p:cNvCxnSpPr>
            <a:cxnSpLocks/>
          </p:cNvCxnSpPr>
          <p:nvPr userDrawn="1"/>
        </p:nvCxnSpPr>
        <p:spPr>
          <a:xfrm>
            <a:off x="249124" y="946045"/>
            <a:ext cx="8640762" cy="0"/>
          </a:xfrm>
          <a:prstGeom prst="line">
            <a:avLst/>
          </a:prstGeom>
          <a:ln w="12700">
            <a:solidFill>
              <a:schemeClr val="accent3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249735" y="188262"/>
            <a:ext cx="8640000" cy="360000"/>
          </a:xfrm>
        </p:spPr>
        <p:txBody>
          <a:bodyPr/>
          <a:lstStyle/>
          <a:p>
            <a:r>
              <a:rPr lang="de-DE" dirty="0" smtClean="0"/>
              <a:t>Titel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249735" y="1198340"/>
            <a:ext cx="4248000" cy="5112000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 smtClean="0"/>
              <a:t>Erste Ebene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4643437" y="1198340"/>
            <a:ext cx="4248000" cy="5112000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 smtClean="0"/>
              <a:t>Erste Ebene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8" name="Textplatzhalter 9"/>
          <p:cNvSpPr>
            <a:spLocks noGrp="1"/>
          </p:cNvSpPr>
          <p:nvPr>
            <p:ph type="body" sz="quarter" idx="14" hasCustomPrompt="1"/>
          </p:nvPr>
        </p:nvSpPr>
        <p:spPr>
          <a:xfrm>
            <a:off x="19837696" y="157109"/>
            <a:ext cx="842690" cy="342900"/>
          </a:xfrm>
        </p:spPr>
        <p:txBody>
          <a:bodyPr vert="horz" lIns="0" tIns="45720" rIns="0" bIns="45720" rtlCol="0" anchor="ctr">
            <a:noAutofit/>
          </a:bodyPr>
          <a:lstStyle>
            <a:lvl1pPr marL="0" indent="0" algn="r" defTabSz="914400" rtl="0" eaLnBrk="1" latinLnBrk="0" hangingPunct="1">
              <a:lnSpc>
                <a:spcPct val="105000"/>
              </a:lnSpc>
              <a:spcBef>
                <a:spcPct val="0"/>
              </a:spcBef>
              <a:buFontTx/>
              <a:buNone/>
              <a:defRPr lang="de-DE" sz="2600" kern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de-DE" dirty="0" smtClean="0"/>
              <a:t>(1/x)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© iteratec | Datum</a:t>
            </a:r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Optional: Präsentationstitel</a:t>
            </a:r>
            <a:endParaRPr lang="de-DE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‹Nr.›</a:t>
            </a:fld>
            <a:endParaRPr lang="de-DE" dirty="0"/>
          </a:p>
        </p:txBody>
      </p:sp>
      <p:sp>
        <p:nvSpPr>
          <p:cNvPr id="11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49735" y="550006"/>
            <a:ext cx="8640000" cy="324000"/>
          </a:xfrm>
        </p:spPr>
        <p:txBody>
          <a:bodyPr lIns="0" r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>
                <a:solidFill>
                  <a:schemeClr val="tx2"/>
                </a:solidFill>
              </a:defRPr>
            </a:lvl2pPr>
            <a:lvl3pPr>
              <a:buNone/>
              <a:defRPr>
                <a:solidFill>
                  <a:schemeClr val="tx2"/>
                </a:solidFill>
              </a:defRPr>
            </a:lvl3pPr>
            <a:lvl4pPr>
              <a:buNone/>
              <a:defRPr>
                <a:solidFill>
                  <a:schemeClr val="tx2"/>
                </a:solidFill>
              </a:defRPr>
            </a:lvl4pPr>
            <a:lvl5pPr>
              <a:buNone/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de-DE" dirty="0" smtClean="0"/>
              <a:t>Untertitel durch Klicken bearbeiten</a:t>
            </a:r>
            <a:endParaRPr lang="de-DE" dirty="0"/>
          </a:p>
        </p:txBody>
      </p:sp>
      <p:cxnSp>
        <p:nvCxnSpPr>
          <p:cNvPr id="12" name="Gerade Verbindung 11"/>
          <p:cNvCxnSpPr>
            <a:cxnSpLocks/>
          </p:cNvCxnSpPr>
          <p:nvPr userDrawn="1"/>
        </p:nvCxnSpPr>
        <p:spPr>
          <a:xfrm>
            <a:off x="249124" y="946045"/>
            <a:ext cx="8640762" cy="0"/>
          </a:xfrm>
          <a:prstGeom prst="line">
            <a:avLst/>
          </a:prstGeom>
          <a:ln w="12700">
            <a:solidFill>
              <a:schemeClr val="accent3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250124" y="187626"/>
            <a:ext cx="8640000" cy="360000"/>
          </a:xfrm>
        </p:spPr>
        <p:txBody>
          <a:bodyPr/>
          <a:lstStyle>
            <a:lvl1pPr>
              <a:spcBef>
                <a:spcPts val="0"/>
              </a:spcBef>
              <a:defRPr/>
            </a:lvl1pPr>
          </a:lstStyle>
          <a:p>
            <a:r>
              <a:rPr lang="de-DE" dirty="0" smtClean="0"/>
              <a:t>Titel durch Klicken bearbeiten</a:t>
            </a:r>
            <a:endParaRPr lang="de-DE" dirty="0"/>
          </a:p>
        </p:txBody>
      </p:sp>
      <p:sp>
        <p:nvSpPr>
          <p:cNvPr id="6" name="Textplatzhalter 9"/>
          <p:cNvSpPr>
            <a:spLocks noGrp="1"/>
          </p:cNvSpPr>
          <p:nvPr>
            <p:ph type="body" sz="quarter" idx="14" hasCustomPrompt="1"/>
          </p:nvPr>
        </p:nvSpPr>
        <p:spPr>
          <a:xfrm>
            <a:off x="17605448" y="174626"/>
            <a:ext cx="842690" cy="342900"/>
          </a:xfrm>
        </p:spPr>
        <p:txBody>
          <a:bodyPr vert="horz" lIns="0" tIns="45720" rIns="0" bIns="45720" rtlCol="0" anchor="ctr">
            <a:noAutofit/>
          </a:bodyPr>
          <a:lstStyle>
            <a:lvl1pPr marL="0" indent="0" algn="r" defTabSz="914400" rtl="0" eaLnBrk="1" latinLnBrk="0" hangingPunct="1">
              <a:lnSpc>
                <a:spcPct val="105000"/>
              </a:lnSpc>
              <a:spcBef>
                <a:spcPct val="0"/>
              </a:spcBef>
              <a:buFontTx/>
              <a:buNone/>
              <a:defRPr lang="de-DE" sz="2600" kern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de-DE" dirty="0" smtClean="0"/>
              <a:t>(1/x)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© iteratec | Datum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Optional: Präsentationstitel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‹Nr.›</a:t>
            </a:fld>
            <a:endParaRPr lang="de-DE" dirty="0"/>
          </a:p>
        </p:txBody>
      </p:sp>
      <p:sp>
        <p:nvSpPr>
          <p:cNvPr id="9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50124" y="550006"/>
            <a:ext cx="8640000" cy="324000"/>
          </a:xfrm>
        </p:spPr>
        <p:txBody>
          <a:bodyPr lIns="0" r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>
                <a:solidFill>
                  <a:schemeClr val="tx2"/>
                </a:solidFill>
              </a:defRPr>
            </a:lvl2pPr>
            <a:lvl3pPr>
              <a:buNone/>
              <a:defRPr>
                <a:solidFill>
                  <a:schemeClr val="tx2"/>
                </a:solidFill>
              </a:defRPr>
            </a:lvl3pPr>
            <a:lvl4pPr>
              <a:buNone/>
              <a:defRPr>
                <a:solidFill>
                  <a:schemeClr val="tx2"/>
                </a:solidFill>
              </a:defRPr>
            </a:lvl4pPr>
            <a:lvl5pPr>
              <a:buNone/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de-DE" dirty="0" smtClean="0"/>
              <a:t>Untertitel durch Klicken bearbeiten</a:t>
            </a:r>
            <a:endParaRPr lang="de-DE" dirty="0"/>
          </a:p>
        </p:txBody>
      </p:sp>
      <p:cxnSp>
        <p:nvCxnSpPr>
          <p:cNvPr id="10" name="Gerade Verbindung 9"/>
          <p:cNvCxnSpPr>
            <a:cxnSpLocks/>
          </p:cNvCxnSpPr>
          <p:nvPr userDrawn="1"/>
        </p:nvCxnSpPr>
        <p:spPr>
          <a:xfrm>
            <a:off x="249124" y="946045"/>
            <a:ext cx="8640762" cy="0"/>
          </a:xfrm>
          <a:prstGeom prst="line">
            <a:avLst/>
          </a:prstGeom>
          <a:ln w="12700">
            <a:solidFill>
              <a:schemeClr val="accent3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ere 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9"/>
          <p:cNvSpPr>
            <a:spLocks noGrp="1"/>
          </p:cNvSpPr>
          <p:nvPr>
            <p:ph type="body" sz="quarter" idx="14" hasCustomPrompt="1"/>
          </p:nvPr>
        </p:nvSpPr>
        <p:spPr>
          <a:xfrm>
            <a:off x="21061832" y="188913"/>
            <a:ext cx="842690" cy="342900"/>
          </a:xfrm>
        </p:spPr>
        <p:txBody>
          <a:bodyPr vert="horz" lIns="0" tIns="45720" rIns="0" bIns="45720" rtlCol="0" anchor="ctr">
            <a:noAutofit/>
          </a:bodyPr>
          <a:lstStyle>
            <a:lvl1pPr marL="0" indent="0" algn="r" defTabSz="914400" rtl="0" eaLnBrk="1" latinLnBrk="0" hangingPunct="1">
              <a:lnSpc>
                <a:spcPct val="105000"/>
              </a:lnSpc>
              <a:spcBef>
                <a:spcPct val="0"/>
              </a:spcBef>
              <a:buFontTx/>
              <a:buNone/>
              <a:defRPr lang="de-DE" sz="2600" kern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de-DE" dirty="0" smtClean="0"/>
              <a:t>(1/x)</a:t>
            </a:r>
            <a:endParaRPr lang="de-DE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© iteratec | Datum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Optional: Präsentationstitel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‹Nr.›</a:t>
            </a:fld>
            <a:endParaRPr lang="de-DE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orletzte Folie Akqui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/>
          <p:cNvSpPr txBox="1"/>
          <p:nvPr userDrawn="1"/>
        </p:nvSpPr>
        <p:spPr>
          <a:xfrm>
            <a:off x="539750" y="2670353"/>
            <a:ext cx="4705134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lnSpc>
                <a:spcPct val="110000"/>
              </a:lnSpc>
              <a:spcBef>
                <a:spcPts val="540"/>
              </a:spcBef>
              <a:buClr>
                <a:schemeClr val="tx2"/>
              </a:buClr>
              <a:buSzPct val="75000"/>
              <a:buFont typeface="Wingdings" pitchFamily="2" charset="2"/>
              <a:buNone/>
            </a:pPr>
            <a:r>
              <a:rPr kumimoji="0" lang="de-DE" sz="2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… und wie dürfen wir </a:t>
            </a:r>
            <a:r>
              <a:rPr kumimoji="0" lang="de-DE" sz="2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A9218E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Sie </a:t>
            </a:r>
            <a:r>
              <a:rPr kumimoji="0" lang="de-DE" sz="2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entlasten?</a:t>
            </a:r>
            <a:endParaRPr lang="de-DE" sz="2200" b="0" dirty="0" smtClean="0">
              <a:solidFill>
                <a:schemeClr val="tx1"/>
              </a:solidFill>
            </a:endParaRPr>
          </a:p>
        </p:txBody>
      </p:sp>
      <p:pic>
        <p:nvPicPr>
          <p:cNvPr id="3" name="Grafik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0392" y="4869927"/>
            <a:ext cx="1349517" cy="1412776"/>
          </a:xfrm>
          <a:prstGeom prst="rect">
            <a:avLst/>
          </a:prstGeom>
        </p:spPr>
      </p:pic>
      <p:sp>
        <p:nvSpPr>
          <p:cNvPr id="4" name="Rechteck 3"/>
          <p:cNvSpPr/>
          <p:nvPr/>
        </p:nvSpPr>
        <p:spPr>
          <a:xfrm>
            <a:off x="8528585" y="6093296"/>
            <a:ext cx="435903" cy="432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/>
          <p:cNvSpPr/>
          <p:nvPr/>
        </p:nvSpPr>
        <p:spPr>
          <a:xfrm>
            <a:off x="7740352" y="6508252"/>
            <a:ext cx="1224136" cy="332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bLeanShape Left Angle 11"/>
          <p:cNvSpPr/>
          <p:nvPr userDrawn="1"/>
        </p:nvSpPr>
        <p:spPr>
          <a:xfrm>
            <a:off x="539750" y="3114103"/>
            <a:ext cx="6769100" cy="1590674"/>
          </a:xfrm>
          <a:custGeom>
            <a:avLst/>
            <a:gdLst>
              <a:gd name="connsiteX0" fmla="*/ 0 w 1270000"/>
              <a:gd name="connsiteY0" fmla="*/ 0 h 476250"/>
              <a:gd name="connsiteX1" fmla="*/ 1270000 w 1270000"/>
              <a:gd name="connsiteY1" fmla="*/ 0 h 476250"/>
              <a:gd name="connsiteX2" fmla="*/ 1270000 w 1270000"/>
              <a:gd name="connsiteY2" fmla="*/ 476250 h 476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70000" h="476250">
                <a:moveTo>
                  <a:pt x="0" y="0"/>
                </a:moveTo>
                <a:lnTo>
                  <a:pt x="1270000" y="0"/>
                </a:lnTo>
                <a:lnTo>
                  <a:pt x="1270000" y="476250"/>
                </a:lnTo>
              </a:path>
            </a:pathLst>
          </a:custGeom>
          <a:ln w="9525">
            <a:solidFill>
              <a:schemeClr val="tx2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90000" rIns="0" bIns="0" rtlCol="0" anchor="t"/>
          <a:lstStyle/>
          <a:p>
            <a:pPr fontAlgn="ctr"/>
            <a:endParaRPr lang="de-DE" sz="1300" b="1"/>
          </a:p>
        </p:txBody>
      </p:sp>
      <p:pic>
        <p:nvPicPr>
          <p:cNvPr id="8" name="Bild 1" descr="Neues-LOGO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899" y="1196491"/>
            <a:ext cx="2190987" cy="86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120"/>
          <p:cNvPicPr>
            <a:picLocks noChangeAspect="1"/>
          </p:cNvPicPr>
          <p:nvPr userDrawn="1"/>
        </p:nvPicPr>
        <p:blipFill rotWithShape="1"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61"/>
          <a:stretch/>
        </p:blipFill>
        <p:spPr>
          <a:xfrm>
            <a:off x="-11500" y="1"/>
            <a:ext cx="9144000" cy="941388"/>
          </a:xfrm>
          <a:prstGeom prst="rect">
            <a:avLst/>
          </a:prstGeom>
        </p:spPr>
      </p:pic>
      <p:sp>
        <p:nvSpPr>
          <p:cNvPr id="10" name="Rechteck 9"/>
          <p:cNvSpPr/>
          <p:nvPr/>
        </p:nvSpPr>
        <p:spPr>
          <a:xfrm>
            <a:off x="7740352" y="6508252"/>
            <a:ext cx="1224136" cy="332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/>
          <p:cNvSpPr/>
          <p:nvPr/>
        </p:nvSpPr>
        <p:spPr>
          <a:xfrm>
            <a:off x="7740352" y="6508252"/>
            <a:ext cx="1224136" cy="332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/>
          <p:cNvSpPr/>
          <p:nvPr/>
        </p:nvSpPr>
        <p:spPr>
          <a:xfrm>
            <a:off x="7740352" y="6508252"/>
            <a:ext cx="1224136" cy="332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12"/>
          <p:cNvSpPr/>
          <p:nvPr/>
        </p:nvSpPr>
        <p:spPr>
          <a:xfrm>
            <a:off x="7740352" y="6508252"/>
            <a:ext cx="1224136" cy="332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/>
          <p:cNvSpPr/>
          <p:nvPr userDrawn="1"/>
        </p:nvSpPr>
        <p:spPr>
          <a:xfrm>
            <a:off x="7740352" y="6508252"/>
            <a:ext cx="1224136" cy="332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33347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orletzte Folie Angeb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/>
          <p:cNvSpPr txBox="1"/>
          <p:nvPr userDrawn="1"/>
        </p:nvSpPr>
        <p:spPr>
          <a:xfrm>
            <a:off x="539750" y="2670353"/>
            <a:ext cx="3339376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lnSpc>
                <a:spcPct val="110000"/>
              </a:lnSpc>
              <a:spcBef>
                <a:spcPts val="540"/>
              </a:spcBef>
              <a:buClr>
                <a:schemeClr val="tx2"/>
              </a:buClr>
              <a:buSzPct val="75000"/>
              <a:buFont typeface="Wingdings" pitchFamily="2" charset="2"/>
              <a:buNone/>
            </a:pPr>
            <a:r>
              <a:rPr kumimoji="0" lang="de-DE" sz="2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Dürfen wir </a:t>
            </a:r>
            <a:r>
              <a:rPr kumimoji="0" lang="de-DE" sz="2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A9218E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Sie </a:t>
            </a:r>
            <a:r>
              <a:rPr kumimoji="0" lang="de-DE" sz="2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entlasten?</a:t>
            </a:r>
            <a:endParaRPr lang="de-DE" sz="2200" b="0" dirty="0" smtClean="0">
              <a:solidFill>
                <a:schemeClr val="tx1"/>
              </a:solidFill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8528585" y="6093296"/>
            <a:ext cx="435903" cy="432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/>
          <p:cNvSpPr/>
          <p:nvPr/>
        </p:nvSpPr>
        <p:spPr>
          <a:xfrm>
            <a:off x="7740352" y="6508252"/>
            <a:ext cx="1224136" cy="332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bLeanShape Left Angle 11"/>
          <p:cNvSpPr/>
          <p:nvPr userDrawn="1"/>
        </p:nvSpPr>
        <p:spPr>
          <a:xfrm>
            <a:off x="539750" y="3114103"/>
            <a:ext cx="6769100" cy="1590674"/>
          </a:xfrm>
          <a:custGeom>
            <a:avLst/>
            <a:gdLst>
              <a:gd name="connsiteX0" fmla="*/ 0 w 1270000"/>
              <a:gd name="connsiteY0" fmla="*/ 0 h 476250"/>
              <a:gd name="connsiteX1" fmla="*/ 1270000 w 1270000"/>
              <a:gd name="connsiteY1" fmla="*/ 0 h 476250"/>
              <a:gd name="connsiteX2" fmla="*/ 1270000 w 1270000"/>
              <a:gd name="connsiteY2" fmla="*/ 476250 h 476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70000" h="476250">
                <a:moveTo>
                  <a:pt x="0" y="0"/>
                </a:moveTo>
                <a:lnTo>
                  <a:pt x="1270000" y="0"/>
                </a:lnTo>
                <a:lnTo>
                  <a:pt x="1270000" y="476250"/>
                </a:lnTo>
              </a:path>
            </a:pathLst>
          </a:custGeom>
          <a:ln w="9525">
            <a:solidFill>
              <a:schemeClr val="tx2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90000" rIns="0" bIns="0" rtlCol="0" anchor="t"/>
          <a:lstStyle/>
          <a:p>
            <a:pPr fontAlgn="ctr"/>
            <a:endParaRPr lang="de-DE" sz="1300" b="1"/>
          </a:p>
        </p:txBody>
      </p:sp>
      <p:pic>
        <p:nvPicPr>
          <p:cNvPr id="8" name="Bild 1" descr="Neues-LOGO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899" y="1196491"/>
            <a:ext cx="2190987" cy="86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120"/>
          <p:cNvPicPr>
            <a:picLocks noChangeAspect="1"/>
          </p:cNvPicPr>
          <p:nvPr userDrawn="1"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61"/>
          <a:stretch/>
        </p:blipFill>
        <p:spPr>
          <a:xfrm>
            <a:off x="-11500" y="1"/>
            <a:ext cx="9144000" cy="941388"/>
          </a:xfrm>
          <a:prstGeom prst="rect">
            <a:avLst/>
          </a:prstGeom>
        </p:spPr>
      </p:pic>
      <p:sp>
        <p:nvSpPr>
          <p:cNvPr id="10" name="Rechteck 9"/>
          <p:cNvSpPr/>
          <p:nvPr/>
        </p:nvSpPr>
        <p:spPr>
          <a:xfrm>
            <a:off x="7740352" y="6508252"/>
            <a:ext cx="1224136" cy="332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1" name="Grafik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0392" y="4869927"/>
            <a:ext cx="1349517" cy="1412776"/>
          </a:xfrm>
          <a:prstGeom prst="rect">
            <a:avLst/>
          </a:prstGeom>
        </p:spPr>
      </p:pic>
      <p:sp>
        <p:nvSpPr>
          <p:cNvPr id="12" name="Rechteck 11"/>
          <p:cNvSpPr/>
          <p:nvPr/>
        </p:nvSpPr>
        <p:spPr>
          <a:xfrm>
            <a:off x="7740352" y="6508252"/>
            <a:ext cx="1224136" cy="332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/>
          <p:cNvSpPr/>
          <p:nvPr/>
        </p:nvSpPr>
        <p:spPr>
          <a:xfrm>
            <a:off x="7740352" y="6508252"/>
            <a:ext cx="1224136" cy="332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hteck 15"/>
          <p:cNvSpPr/>
          <p:nvPr/>
        </p:nvSpPr>
        <p:spPr>
          <a:xfrm>
            <a:off x="7740352" y="6508252"/>
            <a:ext cx="1224136" cy="332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Rechteck 17"/>
          <p:cNvSpPr/>
          <p:nvPr userDrawn="1"/>
        </p:nvSpPr>
        <p:spPr>
          <a:xfrm>
            <a:off x="7740352" y="6508252"/>
            <a:ext cx="1224136" cy="332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04703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Letzte Folie Kontaktinfo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bLeanShape Left Angle 11"/>
          <p:cNvSpPr/>
          <p:nvPr userDrawn="1"/>
        </p:nvSpPr>
        <p:spPr>
          <a:xfrm>
            <a:off x="539750" y="3114103"/>
            <a:ext cx="6769100" cy="1590674"/>
          </a:xfrm>
          <a:custGeom>
            <a:avLst/>
            <a:gdLst>
              <a:gd name="connsiteX0" fmla="*/ 0 w 1270000"/>
              <a:gd name="connsiteY0" fmla="*/ 0 h 476250"/>
              <a:gd name="connsiteX1" fmla="*/ 1270000 w 1270000"/>
              <a:gd name="connsiteY1" fmla="*/ 0 h 476250"/>
              <a:gd name="connsiteX2" fmla="*/ 1270000 w 1270000"/>
              <a:gd name="connsiteY2" fmla="*/ 476250 h 476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70000" h="476250">
                <a:moveTo>
                  <a:pt x="0" y="0"/>
                </a:moveTo>
                <a:lnTo>
                  <a:pt x="1270000" y="0"/>
                </a:lnTo>
                <a:lnTo>
                  <a:pt x="1270000" y="476250"/>
                </a:lnTo>
              </a:path>
            </a:pathLst>
          </a:custGeom>
          <a:ln w="9525">
            <a:solidFill>
              <a:schemeClr val="tx2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90000" rIns="0" bIns="0" rtlCol="0" anchor="t"/>
          <a:lstStyle/>
          <a:p>
            <a:pPr fontAlgn="ctr"/>
            <a:endParaRPr lang="de-DE" sz="1300" b="1"/>
          </a:p>
        </p:txBody>
      </p:sp>
      <p:pic>
        <p:nvPicPr>
          <p:cNvPr id="12" name="Grafik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786" y="4784616"/>
            <a:ext cx="6767898" cy="1776522"/>
          </a:xfrm>
          <a:prstGeom prst="rect">
            <a:avLst/>
          </a:prstGeom>
        </p:spPr>
      </p:pic>
      <p:sp>
        <p:nvSpPr>
          <p:cNvPr id="3" name="Textplatzhalter 2"/>
          <p:cNvSpPr>
            <a:spLocks noGrp="1"/>
          </p:cNvSpPr>
          <p:nvPr>
            <p:ph type="body" sz="quarter" idx="14" hasCustomPrompt="1"/>
          </p:nvPr>
        </p:nvSpPr>
        <p:spPr>
          <a:xfrm>
            <a:off x="539750" y="2610866"/>
            <a:ext cx="3240162" cy="503237"/>
          </a:xfrm>
        </p:spPr>
        <p:txBody>
          <a:bodyPr wrap="none" bIns="72000" anchor="b"/>
          <a:lstStyle>
            <a:lvl1pPr marL="0" indent="0">
              <a:spcBef>
                <a:spcPts val="0"/>
              </a:spcBef>
              <a:buNone/>
              <a:defRPr sz="2200" b="0" baseline="0">
                <a:solidFill>
                  <a:schemeClr val="tx2"/>
                </a:solidFill>
              </a:defRPr>
            </a:lvl1pPr>
            <a:lvl2pPr marL="383850" indent="0">
              <a:buNone/>
              <a:defRPr sz="2400"/>
            </a:lvl2pPr>
            <a:lvl3pPr marL="860400" indent="0">
              <a:buNone/>
              <a:defRPr sz="2400"/>
            </a:lvl3pPr>
            <a:lvl4pPr marL="1332000" indent="0">
              <a:buNone/>
              <a:defRPr sz="2400"/>
            </a:lvl4pPr>
            <a:lvl5pPr marL="1724400" indent="0">
              <a:buNone/>
              <a:defRPr sz="2400"/>
            </a:lvl5pPr>
          </a:lstStyle>
          <a:p>
            <a:pPr lvl="0"/>
            <a:r>
              <a:rPr lang="de-DE" dirty="0" smtClean="0"/>
              <a:t>Kontakt / Ihre Fragen</a:t>
            </a:r>
            <a:endParaRPr lang="de-DE" dirty="0"/>
          </a:p>
        </p:txBody>
      </p:sp>
      <p:sp>
        <p:nvSpPr>
          <p:cNvPr id="13" name="Rechteck 12"/>
          <p:cNvSpPr/>
          <p:nvPr/>
        </p:nvSpPr>
        <p:spPr>
          <a:xfrm>
            <a:off x="7740352" y="6508252"/>
            <a:ext cx="1224136" cy="332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560552" y="3283087"/>
            <a:ext cx="3240000" cy="10800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/>
            </a:lvl1pPr>
          </a:lstStyle>
          <a:p>
            <a:r>
              <a:rPr lang="de-DE" dirty="0" smtClean="0"/>
              <a:t>Ansprechpartner 1</a:t>
            </a:r>
          </a:p>
          <a:p>
            <a:r>
              <a:rPr lang="de-DE" dirty="0" smtClean="0"/>
              <a:t>Mailadresse</a:t>
            </a:r>
            <a:br>
              <a:rPr lang="de-DE" dirty="0" smtClean="0"/>
            </a:br>
            <a:r>
              <a:rPr lang="de-DE" dirty="0" smtClean="0"/>
              <a:t>Telefon</a:t>
            </a:r>
          </a:p>
        </p:txBody>
      </p:sp>
      <p:sp>
        <p:nvSpPr>
          <p:cNvPr id="18" name="Textplatzhalter 17"/>
          <p:cNvSpPr>
            <a:spLocks noGrp="1"/>
          </p:cNvSpPr>
          <p:nvPr>
            <p:ph type="body" sz="quarter" idx="15" hasCustomPrompt="1"/>
          </p:nvPr>
        </p:nvSpPr>
        <p:spPr>
          <a:xfrm>
            <a:off x="3924300" y="3283087"/>
            <a:ext cx="3240000" cy="10800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600"/>
            </a:lvl1pPr>
            <a:lvl2pPr marL="383850" indent="0">
              <a:buNone/>
              <a:defRPr/>
            </a:lvl2pPr>
            <a:lvl3pPr marL="860400" indent="0">
              <a:buNone/>
              <a:defRPr/>
            </a:lvl3pPr>
            <a:lvl4pPr marL="1332000" indent="0">
              <a:buNone/>
              <a:defRPr/>
            </a:lvl4pPr>
            <a:lvl5pPr marL="1724400" indent="0">
              <a:buNone/>
              <a:defRPr/>
            </a:lvl5pPr>
          </a:lstStyle>
          <a:p>
            <a:r>
              <a:rPr lang="de-DE" dirty="0" smtClean="0"/>
              <a:t>Ansprechpartner 2</a:t>
            </a:r>
          </a:p>
          <a:p>
            <a:r>
              <a:rPr lang="de-DE" dirty="0" smtClean="0"/>
              <a:t>Mailadresse</a:t>
            </a:r>
            <a:br>
              <a:rPr lang="de-DE" dirty="0" smtClean="0"/>
            </a:br>
            <a:r>
              <a:rPr lang="de-DE" dirty="0" smtClean="0"/>
              <a:t>Telefon</a:t>
            </a:r>
            <a:endParaRPr lang="de-DE" sz="1400" dirty="0" smtClean="0"/>
          </a:p>
        </p:txBody>
      </p:sp>
      <p:sp>
        <p:nvSpPr>
          <p:cNvPr id="27" name="Textplatzhalter 26"/>
          <p:cNvSpPr>
            <a:spLocks noGrp="1"/>
          </p:cNvSpPr>
          <p:nvPr>
            <p:ph type="body" sz="quarter" idx="18" hasCustomPrompt="1"/>
          </p:nvPr>
        </p:nvSpPr>
        <p:spPr>
          <a:xfrm>
            <a:off x="560552" y="4421345"/>
            <a:ext cx="3240000" cy="1584176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400" baseline="0"/>
            </a:lvl1pPr>
            <a:lvl2pPr marL="383850" indent="0">
              <a:buNone/>
              <a:defRPr sz="1400"/>
            </a:lvl2pPr>
            <a:lvl3pPr marL="860400" indent="0">
              <a:buNone/>
              <a:defRPr sz="1400"/>
            </a:lvl3pPr>
            <a:lvl4pPr marL="1332000" indent="0">
              <a:buNone/>
              <a:defRPr sz="1400"/>
            </a:lvl4pPr>
            <a:lvl5pPr marL="1724400" indent="0">
              <a:buNone/>
              <a:defRPr sz="1400"/>
            </a:lvl5pPr>
          </a:lstStyle>
          <a:p>
            <a:pPr lvl="0"/>
            <a:r>
              <a:rPr lang="de-DE" dirty="0" smtClean="0"/>
              <a:t>iteratec GmbH</a:t>
            </a:r>
          </a:p>
          <a:p>
            <a:pPr lvl="0"/>
            <a:r>
              <a:rPr lang="de-DE" dirty="0" smtClean="0"/>
              <a:t>Inselkammerstr. 4</a:t>
            </a:r>
          </a:p>
          <a:p>
            <a:pPr lvl="0"/>
            <a:r>
              <a:rPr lang="de-DE" dirty="0" smtClean="0"/>
              <a:t>82008 Unterhaching</a:t>
            </a:r>
          </a:p>
          <a:p>
            <a:pPr lvl="0"/>
            <a:endParaRPr lang="de-DE" dirty="0" smtClean="0"/>
          </a:p>
          <a:p>
            <a:pPr lvl="0"/>
            <a:r>
              <a:rPr lang="de-DE" dirty="0" smtClean="0"/>
              <a:t>www.iteratec.de</a:t>
            </a:r>
            <a:endParaRPr lang="de-DE" dirty="0"/>
          </a:p>
        </p:txBody>
      </p:sp>
      <p:sp>
        <p:nvSpPr>
          <p:cNvPr id="29" name="Textplatzhalter 28"/>
          <p:cNvSpPr>
            <a:spLocks noGrp="1"/>
          </p:cNvSpPr>
          <p:nvPr>
            <p:ph type="body" sz="quarter" idx="19" hasCustomPrompt="1"/>
          </p:nvPr>
        </p:nvSpPr>
        <p:spPr>
          <a:xfrm>
            <a:off x="3924300" y="4421345"/>
            <a:ext cx="3240000" cy="864096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400"/>
            </a:lvl1pPr>
            <a:lvl2pPr marL="383850" indent="0">
              <a:buNone/>
              <a:defRPr sz="1400"/>
            </a:lvl2pPr>
            <a:lvl3pPr marL="860400" indent="0">
              <a:buNone/>
              <a:defRPr sz="1400"/>
            </a:lvl3pPr>
            <a:lvl4pPr marL="1332000" indent="0">
              <a:buNone/>
              <a:defRPr sz="1400"/>
            </a:lvl4pPr>
            <a:lvl5pPr marL="1724400" indent="0">
              <a:buNone/>
              <a:defRPr sz="1400"/>
            </a:lvl5pPr>
          </a:lstStyle>
          <a:p>
            <a:pPr lvl="0"/>
            <a:r>
              <a:rPr lang="de-DE" dirty="0" smtClean="0"/>
              <a:t>iteratec GmbH</a:t>
            </a:r>
          </a:p>
          <a:p>
            <a:pPr lvl="0"/>
            <a:r>
              <a:rPr lang="de-DE" dirty="0" smtClean="0"/>
              <a:t>Inselkammerstr. 4</a:t>
            </a:r>
          </a:p>
          <a:p>
            <a:pPr lvl="0"/>
            <a:r>
              <a:rPr lang="de-DE" dirty="0" smtClean="0"/>
              <a:t>82008 Unterhaching</a:t>
            </a:r>
            <a:endParaRPr lang="de-DE" dirty="0"/>
          </a:p>
        </p:txBody>
      </p:sp>
      <p:pic>
        <p:nvPicPr>
          <p:cNvPr id="15" name="Bild 1" descr="Neues-LOGO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899" y="1196491"/>
            <a:ext cx="2190987" cy="86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120"/>
          <p:cNvPicPr>
            <a:picLocks noChangeAspect="1"/>
          </p:cNvPicPr>
          <p:nvPr userDrawn="1"/>
        </p:nvPicPr>
        <p:blipFill rotWithShape="1"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61"/>
          <a:stretch/>
        </p:blipFill>
        <p:spPr>
          <a:xfrm>
            <a:off x="-11500" y="1"/>
            <a:ext cx="9144000" cy="941388"/>
          </a:xfrm>
          <a:prstGeom prst="rect">
            <a:avLst/>
          </a:prstGeom>
        </p:spPr>
      </p:pic>
      <p:sp>
        <p:nvSpPr>
          <p:cNvPr id="19" name="Rechteck 18"/>
          <p:cNvSpPr/>
          <p:nvPr/>
        </p:nvSpPr>
        <p:spPr>
          <a:xfrm>
            <a:off x="7740352" y="6508252"/>
            <a:ext cx="1224136" cy="332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Rechteck 23"/>
          <p:cNvSpPr/>
          <p:nvPr/>
        </p:nvSpPr>
        <p:spPr>
          <a:xfrm>
            <a:off x="7740352" y="6508252"/>
            <a:ext cx="1224136" cy="332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Rechteck 30"/>
          <p:cNvSpPr/>
          <p:nvPr/>
        </p:nvSpPr>
        <p:spPr>
          <a:xfrm>
            <a:off x="7740352" y="6508252"/>
            <a:ext cx="1224136" cy="332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Rechteck 35"/>
          <p:cNvSpPr/>
          <p:nvPr userDrawn="1"/>
        </p:nvSpPr>
        <p:spPr>
          <a:xfrm>
            <a:off x="7740352" y="6508252"/>
            <a:ext cx="1224136" cy="332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251007" y="185986"/>
            <a:ext cx="8640000" cy="360000"/>
          </a:xfrm>
          <a:prstGeom prst="rect">
            <a:avLst/>
          </a:prstGeom>
        </p:spPr>
        <p:txBody>
          <a:bodyPr vert="horz" lIns="0" tIns="0" rIns="0" bIns="72000" rtlCol="0" anchor="t">
            <a:noAutofit/>
          </a:bodyPr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251007" y="1196975"/>
            <a:ext cx="8640762" cy="51117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 (letzte erlaubte Ebene)</a:t>
            </a:r>
          </a:p>
          <a:p>
            <a:pPr lvl="4"/>
            <a:r>
              <a:rPr lang="de-DE" dirty="0" smtClean="0"/>
              <a:t>Fünfte Ebene</a:t>
            </a:r>
          </a:p>
          <a:p>
            <a:pPr lvl="5"/>
            <a:r>
              <a:rPr lang="de-DE" dirty="0" smtClean="0"/>
              <a:t>Sechste Ebene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253725" y="6605696"/>
            <a:ext cx="1437955" cy="153888"/>
          </a:xfrm>
          <a:prstGeom prst="rect">
            <a:avLst/>
          </a:prstGeom>
        </p:spPr>
        <p:txBody>
          <a:bodyPr vert="horz" wrap="none" lIns="0" tIns="0" rIns="0" bIns="0" rtlCol="0" anchor="ctr">
            <a:noAutofit/>
          </a:bodyPr>
          <a:lstStyle>
            <a:lvl1pPr>
              <a:defRPr lang="de-DE" sz="100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</a:defRPr>
            </a:lvl1pPr>
          </a:lstStyle>
          <a:p>
            <a:pPr>
              <a:buClr>
                <a:schemeClr val="tx2"/>
              </a:buClr>
              <a:buSzPct val="100000"/>
            </a:pPr>
            <a:r>
              <a:rPr lang="de-DE" smtClean="0"/>
              <a:t>© iteratec | Datum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693560" y="6605696"/>
            <a:ext cx="1756891" cy="153888"/>
          </a:xfrm>
          <a:prstGeom prst="rect">
            <a:avLst/>
          </a:prstGeom>
        </p:spPr>
        <p:txBody>
          <a:bodyPr vert="horz" wrap="none" lIns="0" tIns="0" rIns="0" bIns="0" rtlCol="0" anchor="ctr">
            <a:noAutofit/>
          </a:bodyPr>
          <a:lstStyle>
            <a:lvl1pPr>
              <a:defRPr lang="de-DE" sz="100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</a:defRPr>
            </a:lvl1pPr>
          </a:lstStyle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Optional: Präsentationstitel</a:t>
            </a:r>
            <a:endParaRPr lang="de-DE" dirty="0"/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4"/>
          </p:nvPr>
        </p:nvSpPr>
        <p:spPr>
          <a:xfrm>
            <a:off x="8028384" y="6605696"/>
            <a:ext cx="855266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lvl1pPr>
              <a:defRPr lang="de-DE" sz="100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</a:defRPr>
            </a:lvl1pPr>
          </a:lstStyle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‹Nr.›</a:t>
            </a:fld>
            <a:endParaRPr lang="de-DE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  <p:sldLayoutId id="2147483774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/>
  <p:txStyles>
    <p:titleStyle>
      <a:lvl1pPr marL="0" indent="0" algn="l" defTabSz="914400" rtl="0" eaLnBrk="1" latinLnBrk="0" hangingPunct="1">
        <a:lnSpc>
          <a:spcPct val="105000"/>
        </a:lnSpc>
        <a:spcBef>
          <a:spcPct val="0"/>
        </a:spcBef>
        <a:buNone/>
        <a:defRPr sz="2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0000" indent="-270000" algn="l" defTabSz="914400" rtl="0" eaLnBrk="1" latinLnBrk="0" hangingPunct="1">
        <a:lnSpc>
          <a:spcPct val="110000"/>
        </a:lnSpc>
        <a:spcBef>
          <a:spcPts val="800"/>
        </a:spcBef>
        <a:buClr>
          <a:schemeClr val="tx2"/>
        </a:buClr>
        <a:buSzPct val="80000"/>
        <a:buFont typeface="Wingdings" pitchFamily="2" charset="2"/>
        <a:buChar char="n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540000" indent="-270000" algn="l" defTabSz="914400" rtl="0" eaLnBrk="1" latinLnBrk="0" hangingPunct="1">
        <a:lnSpc>
          <a:spcPct val="110000"/>
        </a:lnSpc>
        <a:spcBef>
          <a:spcPts val="400"/>
        </a:spcBef>
        <a:buClr>
          <a:schemeClr val="accent1"/>
        </a:buClr>
        <a:buSzPct val="75000"/>
        <a:buFont typeface="Wingdings 3" panose="05040102010807070707" pitchFamily="18" charset="2"/>
        <a:buChar char="u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10000" indent="-270000" algn="l" defTabSz="914400" rtl="0" eaLnBrk="1" latinLnBrk="0" hangingPunct="1">
        <a:lnSpc>
          <a:spcPct val="110000"/>
        </a:lnSpc>
        <a:spcBef>
          <a:spcPts val="200"/>
        </a:spcBef>
        <a:buClr>
          <a:schemeClr val="accent1"/>
        </a:buClr>
        <a:buSzPct val="80000"/>
        <a:buFont typeface="Wingdings" panose="05000000000000000000" pitchFamily="2" charset="2"/>
        <a:buChar char="n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80000" marR="0" indent="-270000" algn="l" defTabSz="914400" rtl="0" eaLnBrk="1" fontAlgn="auto" latinLnBrk="0" hangingPunct="1">
        <a:lnSpc>
          <a:spcPct val="110000"/>
        </a:lnSpc>
        <a:spcBef>
          <a:spcPts val="200"/>
        </a:spcBef>
        <a:spcAft>
          <a:spcPts val="0"/>
        </a:spcAft>
        <a:buClr>
          <a:schemeClr val="accent1"/>
        </a:buClr>
        <a:buSzPct val="75000"/>
        <a:buFont typeface="Wingdings 3" panose="05040102010807070707" pitchFamily="18" charset="2"/>
        <a:buChar char="u"/>
        <a:tabLst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50000" indent="-268288" algn="l" defTabSz="914400" rtl="0" eaLnBrk="1" latinLnBrk="0" hangingPunct="1">
        <a:lnSpc>
          <a:spcPct val="110000"/>
        </a:lnSpc>
        <a:spcBef>
          <a:spcPts val="200"/>
        </a:spcBef>
        <a:buClr>
          <a:schemeClr val="accent1"/>
        </a:buClr>
        <a:buSzPct val="80000"/>
        <a:buFont typeface="Symbol" panose="05050102010706020507" pitchFamily="18" charset="2"/>
        <a:buChar char="-"/>
        <a:defRPr sz="14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620000" indent="-270000" algn="l" defTabSz="914400" rtl="0" eaLnBrk="1" latinLnBrk="0" hangingPunct="1">
        <a:lnSpc>
          <a:spcPct val="110000"/>
        </a:lnSpc>
        <a:spcBef>
          <a:spcPts val="200"/>
        </a:spcBef>
        <a:buClr>
          <a:schemeClr val="accent1"/>
        </a:buClr>
        <a:buSzPct val="80000"/>
        <a:buFont typeface="Symbol" panose="05050102010706020507" pitchFamily="18" charset="2"/>
        <a:buChar char="-"/>
        <a:defRPr lang="de-DE" sz="1400" kern="1200" baseline="0" dirty="0">
          <a:solidFill>
            <a:schemeClr val="accent1"/>
          </a:solidFill>
          <a:latin typeface="+mn-lt"/>
          <a:ea typeface="+mn-ea"/>
          <a:cs typeface="+mn-cs"/>
        </a:defRPr>
      </a:lvl6pPr>
      <a:lvl7pPr marL="2404800" indent="0" algn="l" defTabSz="914400" rtl="0" eaLnBrk="1" latinLnBrk="0" hangingPunct="1">
        <a:lnSpc>
          <a:spcPct val="110000"/>
        </a:lnSpc>
        <a:spcBef>
          <a:spcPts val="200"/>
        </a:spcBef>
        <a:buClr>
          <a:schemeClr val="tx2"/>
        </a:buClr>
        <a:buSzPct val="80000"/>
        <a:buFont typeface="Arial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18" Type="http://schemas.openxmlformats.org/officeDocument/2006/relationships/image" Target="../media/image24.png"/><Relationship Id="rId3" Type="http://schemas.openxmlformats.org/officeDocument/2006/relationships/image" Target="../media/image9.jpe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17" Type="http://schemas.openxmlformats.org/officeDocument/2006/relationships/image" Target="../media/image23.jpeg"/><Relationship Id="rId2" Type="http://schemas.openxmlformats.org/officeDocument/2006/relationships/image" Target="../media/image8.jpeg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jpeg"/><Relationship Id="rId11" Type="http://schemas.openxmlformats.org/officeDocument/2006/relationships/image" Target="../media/image17.png"/><Relationship Id="rId5" Type="http://schemas.openxmlformats.org/officeDocument/2006/relationships/image" Target="../media/image11.jpeg"/><Relationship Id="rId15" Type="http://schemas.openxmlformats.org/officeDocument/2006/relationships/image" Target="../media/image21.jpeg"/><Relationship Id="rId10" Type="http://schemas.openxmlformats.org/officeDocument/2006/relationships/image" Target="../media/image16.jpeg"/><Relationship Id="rId19" Type="http://schemas.openxmlformats.org/officeDocument/2006/relationships/image" Target="../media/image25.png"/><Relationship Id="rId4" Type="http://schemas.openxmlformats.org/officeDocument/2006/relationships/image" Target="../media/image10.jpe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18" Type="http://schemas.openxmlformats.org/officeDocument/2006/relationships/image" Target="../media/image24.png"/><Relationship Id="rId3" Type="http://schemas.openxmlformats.org/officeDocument/2006/relationships/image" Target="../media/image9.jpeg"/><Relationship Id="rId21" Type="http://schemas.openxmlformats.org/officeDocument/2006/relationships/image" Target="../media/image27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17" Type="http://schemas.openxmlformats.org/officeDocument/2006/relationships/image" Target="../media/image23.jpeg"/><Relationship Id="rId2" Type="http://schemas.openxmlformats.org/officeDocument/2006/relationships/image" Target="../media/image8.jpeg"/><Relationship Id="rId16" Type="http://schemas.openxmlformats.org/officeDocument/2006/relationships/image" Target="../media/image22.png"/><Relationship Id="rId20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jpeg"/><Relationship Id="rId11" Type="http://schemas.openxmlformats.org/officeDocument/2006/relationships/image" Target="../media/image17.png"/><Relationship Id="rId5" Type="http://schemas.openxmlformats.org/officeDocument/2006/relationships/image" Target="../media/image11.jpeg"/><Relationship Id="rId15" Type="http://schemas.openxmlformats.org/officeDocument/2006/relationships/image" Target="../media/image21.jpeg"/><Relationship Id="rId10" Type="http://schemas.openxmlformats.org/officeDocument/2006/relationships/image" Target="../media/image16.jpeg"/><Relationship Id="rId19" Type="http://schemas.openxmlformats.org/officeDocument/2006/relationships/image" Target="../media/image25.png"/><Relationship Id="rId4" Type="http://schemas.openxmlformats.org/officeDocument/2006/relationships/image" Target="../media/image10.jpe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://en.oreilly.com/velocity2009/public/schedule/detail/8523" TargetMode="External"/><Relationship Id="rId3" Type="http://schemas.openxmlformats.org/officeDocument/2006/relationships/hyperlink" Target="http://news.cnet.com/8301-10784_3-9954972-7.html" TargetMode="External"/><Relationship Id="rId7" Type="http://schemas.openxmlformats.org/officeDocument/2006/relationships/hyperlink" Target="http://scribd.com/doc/16878352/The-Secret-Weapons-of-the-AOL-Optimization-Team" TargetMode="External"/><Relationship Id="rId2" Type="http://schemas.openxmlformats.org/officeDocument/2006/relationships/hyperlink" Target="http://blog.mozilla.com/metrics/category/website-optimization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stevesouders.com/blog/2008/03/06/how-green-is-your-web-page/" TargetMode="External"/><Relationship Id="rId11" Type="http://schemas.openxmlformats.org/officeDocument/2006/relationships/hyperlink" Target="http://googlewebmastercentral.blogspot.com/2010/04/using-site-speed-in-web-search-ranking.html" TargetMode="External"/><Relationship Id="rId5" Type="http://schemas.openxmlformats.org/officeDocument/2006/relationships/hyperlink" Target="http://en.oreilly.com/velocity2009/public/schedule/detail/7709" TargetMode="External"/><Relationship Id="rId10" Type="http://schemas.openxmlformats.org/officeDocument/2006/relationships/hyperlink" Target="http://slideshare.net/stoyan/dont-make-me-wait-or-building-highperformance-web-applications" TargetMode="External"/><Relationship Id="rId4" Type="http://schemas.openxmlformats.org/officeDocument/2006/relationships/hyperlink" Target="http://en.oreilly.com/velocity2008/public/schedule/detail/3632" TargetMode="External"/><Relationship Id="rId9" Type="http://schemas.openxmlformats.org/officeDocument/2006/relationships/hyperlink" Target="https://books.google.de/books?id=KfW-AAAAQBAJ&amp;pg=PA175&amp;lpg=PA175&amp;dq=performance+aberdeen+study+160&amp;source=bl&amp;ots=saYc-Ir4yQ&amp;sig=BuDNMsJkuX-1p_7WSaKhkxWMHOs&amp;hl=de&amp;sa=X&amp;ei=JffdVN7tDMieywOG9oHQBg&amp;ved=0CDoQ6AEwBA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perf-test-suite-experiments.wpt.iteratec.de/?sleep=1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perf-test-suite-experiments.wpt.iteratec.de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://lab.michaelmrowetz.com/bookmarklet-tutorial/" TargetMode="External"/><Relationship Id="rId3" Type="http://schemas.openxmlformats.org/officeDocument/2006/relationships/hyperlink" Target="https://github.com/zeman/perfmap" TargetMode="External"/><Relationship Id="rId7" Type="http://schemas.openxmlformats.org/officeDocument/2006/relationships/hyperlink" Target="https://code.google.com/p/navlet/" TargetMode="External"/><Relationship Id="rId2" Type="http://schemas.openxmlformats.org/officeDocument/2006/relationships/hyperlink" Target="https://mir.aculo.us/dom-monster/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stevesouders.com/mobileperf/mobileperfbkm.php" TargetMode="External"/><Relationship Id="rId5" Type="http://schemas.openxmlformats.org/officeDocument/2006/relationships/hyperlink" Target="https://github.com/nurun/performance-bookmarklet" TargetMode="External"/><Relationship Id="rId4" Type="http://schemas.openxmlformats.org/officeDocument/2006/relationships/hyperlink" Target="https://github.com/andydavies/waterfall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Workshop 2015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 err="1" smtClean="0"/>
              <a:t>OpenSpeedMonitor</a:t>
            </a:r>
            <a:r>
              <a:rPr lang="de-DE" dirty="0"/>
              <a:t> und Webperformance</a:t>
            </a:r>
          </a:p>
        </p:txBody>
      </p:sp>
    </p:spTree>
    <p:extLst>
      <p:ext uri="{BB962C8B-B14F-4D97-AF65-F5344CB8AC3E}">
        <p14:creationId xmlns:p14="http://schemas.microsoft.com/office/powerpoint/2010/main" val="2246459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Developer Tools im Chrome</a:t>
            </a:r>
            <a:endParaRPr lang="de-DE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4294967295"/>
          </p:nvPr>
        </p:nvSpPr>
        <p:spPr>
          <a:xfrm>
            <a:off x="0" y="6605588"/>
            <a:ext cx="1438275" cy="153987"/>
          </a:xfrm>
        </p:spPr>
        <p:txBody>
          <a:bodyPr/>
          <a:lstStyle/>
          <a:p>
            <a:pPr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© iteratec | Datum</a:t>
            </a:r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4294967295"/>
          </p:nvPr>
        </p:nvSpPr>
        <p:spPr>
          <a:xfrm>
            <a:off x="0" y="6605588"/>
            <a:ext cx="1755775" cy="153987"/>
          </a:xfrm>
        </p:spPr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dirty="0" smtClean="0"/>
              <a:t>Optional: Präsentationstitel</a:t>
            </a:r>
            <a:endParaRPr lang="de-DE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4294967295"/>
          </p:nvPr>
        </p:nvSpPr>
        <p:spPr>
          <a:xfrm>
            <a:off x="8288338" y="6605588"/>
            <a:ext cx="855662" cy="153987"/>
          </a:xfrm>
        </p:spPr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10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85894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OpenSpeedMonitor</a:t>
            </a:r>
            <a:r>
              <a:rPr lang="de-DE" dirty="0" smtClean="0"/>
              <a:t> und </a:t>
            </a:r>
            <a:r>
              <a:rPr lang="de-DE" dirty="0" err="1" smtClean="0"/>
              <a:t>WebPagetest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Instanz </a:t>
            </a:r>
            <a:r>
              <a:rPr lang="de-DE" dirty="0" err="1" smtClean="0"/>
              <a:t>iteratec</a:t>
            </a:r>
            <a:endParaRPr lang="de-DE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© iteratec | Datum</a:t>
            </a:r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dirty="0" smtClean="0"/>
              <a:t>Optional: Präsentationstitel</a:t>
            </a:r>
            <a:endParaRPr lang="de-DE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11</a:t>
            </a:fld>
            <a:endParaRPr lang="de-DE" dirty="0"/>
          </a:p>
        </p:txBody>
      </p:sp>
      <p:grpSp>
        <p:nvGrpSpPr>
          <p:cNvPr id="77" name="Gruppieren 76"/>
          <p:cNvGrpSpPr/>
          <p:nvPr/>
        </p:nvGrpSpPr>
        <p:grpSpPr>
          <a:xfrm>
            <a:off x="5218070" y="1591672"/>
            <a:ext cx="1342573" cy="1131210"/>
            <a:chOff x="756328" y="16526327"/>
            <a:chExt cx="2520280" cy="2422269"/>
          </a:xfrm>
        </p:grpSpPr>
        <p:pic>
          <p:nvPicPr>
            <p:cNvPr id="78" name="Grafik 7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6328" y="16526327"/>
              <a:ext cx="2520280" cy="2422269"/>
            </a:xfrm>
            <a:prstGeom prst="rect">
              <a:avLst/>
            </a:prstGeom>
          </p:spPr>
        </p:pic>
        <p:grpSp>
          <p:nvGrpSpPr>
            <p:cNvPr id="79" name="Gruppieren 78"/>
            <p:cNvGrpSpPr/>
            <p:nvPr/>
          </p:nvGrpSpPr>
          <p:grpSpPr>
            <a:xfrm>
              <a:off x="1541953" y="17300227"/>
              <a:ext cx="936040" cy="288000"/>
              <a:chOff x="8389176" y="14068426"/>
              <a:chExt cx="936040" cy="288000"/>
            </a:xfrm>
          </p:grpSpPr>
          <p:pic>
            <p:nvPicPr>
              <p:cNvPr id="81" name="Grafik 80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13196" y="14068426"/>
                <a:ext cx="288000" cy="288000"/>
              </a:xfrm>
              <a:prstGeom prst="rect">
                <a:avLst/>
              </a:prstGeom>
            </p:spPr>
          </p:pic>
          <p:pic>
            <p:nvPicPr>
              <p:cNvPr id="82" name="Grafik 81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89176" y="14068426"/>
                <a:ext cx="288000" cy="288000"/>
              </a:xfrm>
              <a:prstGeom prst="rect">
                <a:avLst/>
              </a:prstGeom>
            </p:spPr>
          </p:pic>
          <p:pic>
            <p:nvPicPr>
              <p:cNvPr id="83" name="Grafik 82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037216" y="14068426"/>
                <a:ext cx="288000" cy="288000"/>
              </a:xfrm>
              <a:prstGeom prst="rect">
                <a:avLst/>
              </a:prstGeom>
            </p:spPr>
          </p:pic>
        </p:grpSp>
        <p:sp>
          <p:nvSpPr>
            <p:cNvPr id="80" name="Textfeld 79"/>
            <p:cNvSpPr txBox="1"/>
            <p:nvPr/>
          </p:nvSpPr>
          <p:spPr>
            <a:xfrm>
              <a:off x="1044328" y="16860443"/>
              <a:ext cx="1872208" cy="457200"/>
            </a:xfrm>
            <a:prstGeom prst="rect">
              <a:avLst/>
            </a:prstGeom>
          </p:spPr>
          <p:txBody>
            <a:bodyPr vert="horz" wrap="none" lIns="0" tIns="0" rIns="0" bIns="0" rtlCol="0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ts val="800"/>
                </a:spcBef>
                <a:buClr>
                  <a:schemeClr val="tx2"/>
                </a:buClr>
                <a:buSzPct val="80000"/>
              </a:pPr>
              <a:r>
                <a:rPr lang="de-DE" sz="1100" b="1" dirty="0" smtClean="0"/>
                <a:t>Windows</a:t>
              </a:r>
            </a:p>
          </p:txBody>
        </p:sp>
      </p:grpSp>
      <p:grpSp>
        <p:nvGrpSpPr>
          <p:cNvPr id="84" name="Gruppieren 83"/>
          <p:cNvGrpSpPr/>
          <p:nvPr/>
        </p:nvGrpSpPr>
        <p:grpSpPr>
          <a:xfrm>
            <a:off x="4716016" y="3020954"/>
            <a:ext cx="1004107" cy="702859"/>
            <a:chOff x="11269464" y="16988923"/>
            <a:chExt cx="2088232" cy="2007023"/>
          </a:xfrm>
        </p:grpSpPr>
        <p:pic>
          <p:nvPicPr>
            <p:cNvPr id="85" name="Grafik 8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69464" y="16988923"/>
              <a:ext cx="2088232" cy="2007023"/>
            </a:xfrm>
            <a:prstGeom prst="rect">
              <a:avLst/>
            </a:prstGeom>
          </p:spPr>
        </p:pic>
        <p:sp>
          <p:nvSpPr>
            <p:cNvPr id="86" name="Textfeld 85"/>
            <p:cNvSpPr txBox="1"/>
            <p:nvPr/>
          </p:nvSpPr>
          <p:spPr>
            <a:xfrm>
              <a:off x="11516553" y="17300227"/>
              <a:ext cx="1553111" cy="457200"/>
            </a:xfrm>
            <a:prstGeom prst="rect">
              <a:avLst/>
            </a:prstGeom>
          </p:spPr>
          <p:txBody>
            <a:bodyPr vert="horz" wrap="none" lIns="0" tIns="0" rIns="0" bIns="0" rtlCol="0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ts val="800"/>
                </a:spcBef>
                <a:buClr>
                  <a:schemeClr val="tx2"/>
                </a:buClr>
                <a:buSzPct val="80000"/>
              </a:pPr>
              <a:r>
                <a:rPr lang="de-DE" sz="1100" b="1" dirty="0" smtClean="0"/>
                <a:t>node.js</a:t>
              </a:r>
            </a:p>
          </p:txBody>
        </p:sp>
      </p:grpSp>
      <p:cxnSp>
        <p:nvCxnSpPr>
          <p:cNvPr id="87" name="Gekrümmte Verbindung 86"/>
          <p:cNvCxnSpPr>
            <a:stCxn id="85" idx="2"/>
            <a:endCxn id="101" idx="1"/>
          </p:cNvCxnSpPr>
          <p:nvPr/>
        </p:nvCxnSpPr>
        <p:spPr>
          <a:xfrm rot="16200000" flipH="1">
            <a:off x="5421131" y="3520751"/>
            <a:ext cx="263806" cy="669929"/>
          </a:xfrm>
          <a:prstGeom prst="curvedConnector2">
            <a:avLst/>
          </a:prstGeom>
          <a:ln w="25400" cmpd="sng">
            <a:solidFill>
              <a:schemeClr val="tx1">
                <a:alpha val="12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Gekrümmte Verbindung 87"/>
          <p:cNvCxnSpPr>
            <a:stCxn id="85" idx="2"/>
            <a:endCxn id="100" idx="1"/>
          </p:cNvCxnSpPr>
          <p:nvPr/>
        </p:nvCxnSpPr>
        <p:spPr>
          <a:xfrm rot="16200000" flipH="1">
            <a:off x="5250589" y="3691293"/>
            <a:ext cx="726505" cy="791543"/>
          </a:xfrm>
          <a:prstGeom prst="curvedConnector2">
            <a:avLst/>
          </a:prstGeom>
          <a:ln w="25400" cmpd="sng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9" name="Gruppieren 88"/>
          <p:cNvGrpSpPr/>
          <p:nvPr/>
        </p:nvGrpSpPr>
        <p:grpSpPr>
          <a:xfrm>
            <a:off x="5385563" y="5198814"/>
            <a:ext cx="1376911" cy="994945"/>
            <a:chOff x="12551189" y="15459369"/>
            <a:chExt cx="2764750" cy="1949667"/>
          </a:xfrm>
        </p:grpSpPr>
        <p:pic>
          <p:nvPicPr>
            <p:cNvPr id="90" name="Grafik 89"/>
            <p:cNvPicPr>
              <a:picLocks noChangeAspect="1"/>
            </p:cNvPicPr>
            <p:nvPr/>
          </p:nvPicPr>
          <p:blipFill>
            <a:blip r:embed="rId7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861752" y="15524489"/>
              <a:ext cx="1440160" cy="746197"/>
            </a:xfrm>
            <a:prstGeom prst="rect">
              <a:avLst/>
            </a:prstGeom>
          </p:spPr>
        </p:pic>
        <p:pic>
          <p:nvPicPr>
            <p:cNvPr id="91" name="Grafik 90"/>
            <p:cNvPicPr>
              <a:picLocks noChangeAspect="1"/>
            </p:cNvPicPr>
            <p:nvPr/>
          </p:nvPicPr>
          <p:blipFill>
            <a:blip r:embed="rId8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38678" y="16343119"/>
              <a:ext cx="1169070" cy="1065917"/>
            </a:xfrm>
            <a:prstGeom prst="rect">
              <a:avLst/>
            </a:prstGeom>
          </p:spPr>
        </p:pic>
        <p:pic>
          <p:nvPicPr>
            <p:cNvPr id="92" name="Grafik 91"/>
            <p:cNvPicPr>
              <a:picLocks noChangeAspect="1"/>
            </p:cNvPicPr>
            <p:nvPr/>
          </p:nvPicPr>
          <p:blipFill>
            <a:blip r:embed="rId9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551189" y="15459369"/>
              <a:ext cx="1253982" cy="876439"/>
            </a:xfrm>
            <a:prstGeom prst="rect">
              <a:avLst/>
            </a:prstGeom>
          </p:spPr>
        </p:pic>
        <p:pic>
          <p:nvPicPr>
            <p:cNvPr id="93" name="Grafik 92"/>
            <p:cNvPicPr>
              <a:picLocks noChangeAspect="1"/>
            </p:cNvPicPr>
            <p:nvPr/>
          </p:nvPicPr>
          <p:blipFill>
            <a:blip r:embed="rId7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875779" y="16533027"/>
              <a:ext cx="1440160" cy="746197"/>
            </a:xfrm>
            <a:prstGeom prst="rect">
              <a:avLst/>
            </a:prstGeom>
          </p:spPr>
        </p:pic>
        <p:pic>
          <p:nvPicPr>
            <p:cNvPr id="95" name="Grafik 94"/>
            <p:cNvPicPr>
              <a:picLocks noChangeAspect="1"/>
            </p:cNvPicPr>
            <p:nvPr/>
          </p:nvPicPr>
          <p:blipFill>
            <a:blip r:embed="rId10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20490" y="16655551"/>
              <a:ext cx="205444" cy="251999"/>
            </a:xfrm>
            <a:prstGeom prst="rect">
              <a:avLst/>
            </a:prstGeom>
          </p:spPr>
        </p:pic>
        <p:pic>
          <p:nvPicPr>
            <p:cNvPr id="97" name="Grafik 96"/>
            <p:cNvPicPr>
              <a:picLocks noChangeAspect="1"/>
            </p:cNvPicPr>
            <p:nvPr/>
          </p:nvPicPr>
          <p:blipFill>
            <a:blip r:embed="rId10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40499" y="15730282"/>
              <a:ext cx="205444" cy="251999"/>
            </a:xfrm>
            <a:prstGeom prst="rect">
              <a:avLst/>
            </a:prstGeom>
          </p:spPr>
        </p:pic>
      </p:grpSp>
      <p:pic>
        <p:nvPicPr>
          <p:cNvPr id="100" name="Grafik 99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9613" y="4198297"/>
            <a:ext cx="494541" cy="504042"/>
          </a:xfrm>
          <a:prstGeom prst="rect">
            <a:avLst/>
          </a:prstGeom>
        </p:spPr>
      </p:pic>
      <p:grpSp>
        <p:nvGrpSpPr>
          <p:cNvPr id="15" name="Gruppieren 14"/>
          <p:cNvGrpSpPr/>
          <p:nvPr/>
        </p:nvGrpSpPr>
        <p:grpSpPr>
          <a:xfrm>
            <a:off x="5887999" y="3780397"/>
            <a:ext cx="1163614" cy="414443"/>
            <a:chOff x="5887999" y="3780397"/>
            <a:chExt cx="1163614" cy="414443"/>
          </a:xfrm>
        </p:grpSpPr>
        <p:pic>
          <p:nvPicPr>
            <p:cNvPr id="99" name="Grafik 98"/>
            <p:cNvPicPr>
              <a:picLocks noChangeAspect="1"/>
            </p:cNvPicPr>
            <p:nvPr/>
          </p:nvPicPr>
          <p:blipFill>
            <a:blip r:embed="rId7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42395" y="3811190"/>
              <a:ext cx="609218" cy="352855"/>
            </a:xfrm>
            <a:prstGeom prst="rect">
              <a:avLst/>
            </a:prstGeom>
          </p:spPr>
        </p:pic>
        <p:pic>
          <p:nvPicPr>
            <p:cNvPr id="101" name="Grafik 100"/>
            <p:cNvPicPr>
              <a:picLocks noChangeAspect="1"/>
            </p:cNvPicPr>
            <p:nvPr/>
          </p:nvPicPr>
          <p:blipFill>
            <a:blip r:embed="rId12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87999" y="3780397"/>
              <a:ext cx="530461" cy="414443"/>
            </a:xfrm>
            <a:prstGeom prst="rect">
              <a:avLst/>
            </a:prstGeom>
          </p:spPr>
        </p:pic>
      </p:grpSp>
      <p:pic>
        <p:nvPicPr>
          <p:cNvPr id="102" name="Grafik 10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8329" y="4288099"/>
            <a:ext cx="609218" cy="352855"/>
          </a:xfrm>
          <a:prstGeom prst="rect">
            <a:avLst/>
          </a:prstGeom>
        </p:spPr>
      </p:pic>
      <p:pic>
        <p:nvPicPr>
          <p:cNvPr id="103" name="Grafik 102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9363" y="4316301"/>
            <a:ext cx="106601" cy="119164"/>
          </a:xfrm>
          <a:prstGeom prst="rect">
            <a:avLst/>
          </a:prstGeom>
        </p:spPr>
      </p:pic>
      <p:pic>
        <p:nvPicPr>
          <p:cNvPr id="104" name="Grafik 103"/>
          <p:cNvPicPr>
            <a:picLocks noChangeAspect="1"/>
          </p:cNvPicPr>
          <p:nvPr/>
        </p:nvPicPr>
        <p:blipFill>
          <a:blip r:embed="rId1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6412" y="3865805"/>
            <a:ext cx="106601" cy="119164"/>
          </a:xfrm>
          <a:prstGeom prst="rect">
            <a:avLst/>
          </a:prstGeom>
        </p:spPr>
      </p:pic>
      <p:grpSp>
        <p:nvGrpSpPr>
          <p:cNvPr id="108" name="Gruppieren 107"/>
          <p:cNvGrpSpPr/>
          <p:nvPr/>
        </p:nvGrpSpPr>
        <p:grpSpPr>
          <a:xfrm>
            <a:off x="7812360" y="2426432"/>
            <a:ext cx="1078173" cy="765771"/>
            <a:chOff x="5719289" y="26373235"/>
            <a:chExt cx="3311141" cy="2641402"/>
          </a:xfrm>
        </p:grpSpPr>
        <p:pic>
          <p:nvPicPr>
            <p:cNvPr id="109" name="Grafik 108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19289" y="26373235"/>
              <a:ext cx="3311141" cy="2641402"/>
            </a:xfrm>
            <a:prstGeom prst="rect">
              <a:avLst/>
            </a:prstGeom>
          </p:spPr>
        </p:pic>
        <p:pic>
          <p:nvPicPr>
            <p:cNvPr id="110" name="Grafik 109"/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40968" y="26949299"/>
              <a:ext cx="2867781" cy="1728192"/>
            </a:xfrm>
            <a:prstGeom prst="rect">
              <a:avLst/>
            </a:prstGeom>
          </p:spPr>
        </p:pic>
      </p:grpSp>
      <p:grpSp>
        <p:nvGrpSpPr>
          <p:cNvPr id="114" name="Gruppieren 113"/>
          <p:cNvGrpSpPr/>
          <p:nvPr/>
        </p:nvGrpSpPr>
        <p:grpSpPr>
          <a:xfrm>
            <a:off x="7812360" y="3448682"/>
            <a:ext cx="1078173" cy="765771"/>
            <a:chOff x="9741602" y="26373235"/>
            <a:chExt cx="3311141" cy="2641402"/>
          </a:xfrm>
        </p:grpSpPr>
        <p:pic>
          <p:nvPicPr>
            <p:cNvPr id="115" name="Grafik 114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41602" y="26373235"/>
              <a:ext cx="3311141" cy="2641402"/>
            </a:xfrm>
            <a:prstGeom prst="rect">
              <a:avLst/>
            </a:prstGeom>
          </p:spPr>
        </p:pic>
        <p:pic>
          <p:nvPicPr>
            <p:cNvPr id="116" name="Grafik 115"/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66518" y="26973049"/>
              <a:ext cx="2867781" cy="1704442"/>
            </a:xfrm>
            <a:prstGeom prst="rect">
              <a:avLst/>
            </a:prstGeom>
          </p:spPr>
        </p:pic>
      </p:grpSp>
      <p:grpSp>
        <p:nvGrpSpPr>
          <p:cNvPr id="117" name="Gruppieren 116"/>
          <p:cNvGrpSpPr/>
          <p:nvPr/>
        </p:nvGrpSpPr>
        <p:grpSpPr>
          <a:xfrm>
            <a:off x="7812360" y="4535437"/>
            <a:ext cx="1078173" cy="765771"/>
            <a:chOff x="1675966" y="26373235"/>
            <a:chExt cx="3311141" cy="2641402"/>
          </a:xfrm>
        </p:grpSpPr>
        <p:pic>
          <p:nvPicPr>
            <p:cNvPr id="118" name="Grafik 117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5966" y="26373235"/>
              <a:ext cx="3311141" cy="2641402"/>
            </a:xfrm>
            <a:prstGeom prst="rect">
              <a:avLst/>
            </a:prstGeom>
          </p:spPr>
        </p:pic>
        <p:pic>
          <p:nvPicPr>
            <p:cNvPr id="119" name="Grafik 118"/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97645" y="26949299"/>
              <a:ext cx="2867781" cy="1728192"/>
            </a:xfrm>
            <a:prstGeom prst="rect">
              <a:avLst/>
            </a:prstGeom>
          </p:spPr>
        </p:pic>
      </p:grpSp>
      <p:sp>
        <p:nvSpPr>
          <p:cNvPr id="137" name="Pfeil nach rechts 136"/>
          <p:cNvSpPr/>
          <p:nvPr/>
        </p:nvSpPr>
        <p:spPr>
          <a:xfrm>
            <a:off x="7177540" y="3643777"/>
            <a:ext cx="537993" cy="425624"/>
          </a:xfrm>
          <a:prstGeom prst="righ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cxnSp>
        <p:nvCxnSpPr>
          <p:cNvPr id="139" name="Gerade Verbindung 138"/>
          <p:cNvCxnSpPr/>
          <p:nvPr/>
        </p:nvCxnSpPr>
        <p:spPr>
          <a:xfrm>
            <a:off x="7164288" y="1026232"/>
            <a:ext cx="0" cy="5396565"/>
          </a:xfrm>
          <a:prstGeom prst="line">
            <a:avLst/>
          </a:prstGeom>
          <a:ln w="25400">
            <a:solidFill>
              <a:schemeClr val="tx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Gerade Verbindung 140"/>
          <p:cNvCxnSpPr/>
          <p:nvPr/>
        </p:nvCxnSpPr>
        <p:spPr>
          <a:xfrm>
            <a:off x="4635770" y="1048081"/>
            <a:ext cx="0" cy="5396565"/>
          </a:xfrm>
          <a:prstGeom prst="line">
            <a:avLst/>
          </a:prstGeom>
          <a:ln w="25400">
            <a:solidFill>
              <a:schemeClr val="tx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7" name="Gruppieren 146"/>
          <p:cNvGrpSpPr/>
          <p:nvPr/>
        </p:nvGrpSpPr>
        <p:grpSpPr>
          <a:xfrm>
            <a:off x="427788" y="4253137"/>
            <a:ext cx="2952328" cy="2056183"/>
            <a:chOff x="1187624" y="3753061"/>
            <a:chExt cx="2952328" cy="2056183"/>
          </a:xfrm>
        </p:grpSpPr>
        <p:sp>
          <p:nvSpPr>
            <p:cNvPr id="143" name="Abgerundetes Rechteck 142"/>
            <p:cNvSpPr/>
            <p:nvPr/>
          </p:nvSpPr>
          <p:spPr bwMode="auto">
            <a:xfrm>
              <a:off x="1187624" y="3753061"/>
              <a:ext cx="2952328" cy="2056183"/>
            </a:xfrm>
            <a:prstGeom prst="roundRect">
              <a:avLst/>
            </a:prstGeom>
            <a:solidFill>
              <a:schemeClr val="bg2"/>
            </a:solidFill>
            <a:ln w="19050" cap="flat" cmpd="sng" algn="ctr">
              <a:noFill/>
              <a:prstDash val="solid"/>
              <a:round/>
              <a:headEnd type="none" w="sm" len="sm"/>
              <a:tailEnd type="arrow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0" tIns="0" rIns="0" bIns="0" numCol="1" rtlCol="0" anchor="t" anchorCtr="1" compatLnSpc="1">
              <a:prstTxWarp prst="textNoShape">
                <a:avLst/>
              </a:prstTxWarp>
            </a:bodyPr>
            <a:lstStyle/>
            <a:p>
              <a:pPr algn="r" defTabSz="92075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de-DE" sz="1200" b="1" dirty="0" err="1" smtClean="0">
                  <a:solidFill>
                    <a:srgbClr val="2C2C2C"/>
                  </a:solidFill>
                </a:rPr>
                <a:t>WebPagetest</a:t>
              </a:r>
              <a:r>
                <a:rPr lang="de-DE" sz="1200" b="1" dirty="0" smtClean="0">
                  <a:solidFill>
                    <a:srgbClr val="2C2C2C"/>
                  </a:solidFill>
                </a:rPr>
                <a:t>-Server</a:t>
              </a:r>
            </a:p>
            <a:p>
              <a:pPr algn="r" defTabSz="92075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de-DE" sz="1200" b="1" dirty="0" smtClean="0">
                  <a:solidFill>
                    <a:srgbClr val="2C2C2C"/>
                  </a:solidFill>
                </a:rPr>
                <a:t>http://prod.server01.wpt.iteratec.de</a:t>
              </a:r>
            </a:p>
          </p:txBody>
        </p:sp>
        <p:pic>
          <p:nvPicPr>
            <p:cNvPr id="146" name="Grafik 145"/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72989" y="4651380"/>
              <a:ext cx="1558851" cy="1036145"/>
            </a:xfrm>
            <a:prstGeom prst="rect">
              <a:avLst/>
            </a:prstGeom>
          </p:spPr>
        </p:pic>
        <p:pic>
          <p:nvPicPr>
            <p:cNvPr id="145" name="Grafik 144"/>
            <p:cNvPicPr>
              <a:picLocks noChangeAspect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92610" y="4318754"/>
              <a:ext cx="1440160" cy="1286880"/>
            </a:xfrm>
            <a:prstGeom prst="rect">
              <a:avLst/>
            </a:prstGeom>
          </p:spPr>
        </p:pic>
      </p:grpSp>
      <p:cxnSp>
        <p:nvCxnSpPr>
          <p:cNvPr id="151" name="Gerade Verbindung 150"/>
          <p:cNvCxnSpPr/>
          <p:nvPr/>
        </p:nvCxnSpPr>
        <p:spPr>
          <a:xfrm>
            <a:off x="251520" y="1052736"/>
            <a:ext cx="0" cy="5396565"/>
          </a:xfrm>
          <a:prstGeom prst="line">
            <a:avLst/>
          </a:prstGeom>
          <a:ln w="25400">
            <a:solidFill>
              <a:schemeClr val="tx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Textfeld 151"/>
          <p:cNvSpPr txBox="1"/>
          <p:nvPr/>
        </p:nvSpPr>
        <p:spPr>
          <a:xfrm>
            <a:off x="310276" y="1070473"/>
            <a:ext cx="4093521" cy="270295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200" b="1" dirty="0" smtClean="0">
                <a:solidFill>
                  <a:schemeClr val="tx2"/>
                </a:solidFill>
              </a:rPr>
              <a:t>STEUERUNG &amp; AUSWERTUNG</a:t>
            </a:r>
          </a:p>
        </p:txBody>
      </p:sp>
      <p:sp>
        <p:nvSpPr>
          <p:cNvPr id="154" name="Textfeld 153"/>
          <p:cNvSpPr txBox="1"/>
          <p:nvPr/>
        </p:nvSpPr>
        <p:spPr>
          <a:xfrm>
            <a:off x="4687196" y="1079241"/>
            <a:ext cx="1032928" cy="261528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200" b="1" dirty="0" smtClean="0">
                <a:solidFill>
                  <a:schemeClr val="tx2"/>
                </a:solidFill>
              </a:rPr>
              <a:t>MESSUNG</a:t>
            </a:r>
          </a:p>
        </p:txBody>
      </p:sp>
      <p:sp>
        <p:nvSpPr>
          <p:cNvPr id="155" name="Textfeld 154"/>
          <p:cNvSpPr txBox="1"/>
          <p:nvPr/>
        </p:nvSpPr>
        <p:spPr>
          <a:xfrm>
            <a:off x="7238052" y="1079240"/>
            <a:ext cx="1032928" cy="261528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200" b="1" dirty="0" smtClean="0">
                <a:solidFill>
                  <a:schemeClr val="tx2"/>
                </a:solidFill>
              </a:rPr>
              <a:t>WEBANWENDUNGEN</a:t>
            </a:r>
          </a:p>
        </p:txBody>
      </p:sp>
      <p:sp>
        <p:nvSpPr>
          <p:cNvPr id="11" name="Pfeil nach links 10"/>
          <p:cNvSpPr/>
          <p:nvPr/>
        </p:nvSpPr>
        <p:spPr>
          <a:xfrm>
            <a:off x="3230352" y="5008915"/>
            <a:ext cx="1394028" cy="444990"/>
          </a:xfrm>
          <a:prstGeom prst="lef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12" name="Textfeld 11"/>
          <p:cNvSpPr txBox="1"/>
          <p:nvPr/>
        </p:nvSpPr>
        <p:spPr>
          <a:xfrm>
            <a:off x="3569636" y="4837818"/>
            <a:ext cx="1008112" cy="332626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algn="r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200" b="1" dirty="0" err="1" smtClean="0"/>
              <a:t>getwork.php</a:t>
            </a:r>
            <a:endParaRPr lang="de-DE" sz="1200" b="1" dirty="0" smtClean="0"/>
          </a:p>
        </p:txBody>
      </p:sp>
      <p:sp>
        <p:nvSpPr>
          <p:cNvPr id="66" name="Textfeld 65"/>
          <p:cNvSpPr txBox="1"/>
          <p:nvPr/>
        </p:nvSpPr>
        <p:spPr>
          <a:xfrm>
            <a:off x="3569636" y="5400630"/>
            <a:ext cx="1008112" cy="332626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algn="r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200" b="1" dirty="0" err="1" smtClean="0"/>
              <a:t>workdone.php</a:t>
            </a:r>
            <a:endParaRPr lang="de-DE" sz="1200" b="1" dirty="0" smtClean="0"/>
          </a:p>
        </p:txBody>
      </p:sp>
      <p:sp>
        <p:nvSpPr>
          <p:cNvPr id="13" name="Textfeld 12"/>
          <p:cNvSpPr txBox="1"/>
          <p:nvPr/>
        </p:nvSpPr>
        <p:spPr>
          <a:xfrm>
            <a:off x="4781818" y="1772816"/>
            <a:ext cx="536664" cy="503846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2800" b="1" dirty="0" smtClean="0"/>
              <a:t>2x</a:t>
            </a:r>
          </a:p>
        </p:txBody>
      </p:sp>
      <p:sp>
        <p:nvSpPr>
          <p:cNvPr id="71" name="Textfeld 70"/>
          <p:cNvSpPr txBox="1"/>
          <p:nvPr/>
        </p:nvSpPr>
        <p:spPr>
          <a:xfrm>
            <a:off x="4839276" y="4609388"/>
            <a:ext cx="1343516" cy="33734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2000" b="1" dirty="0" smtClean="0"/>
              <a:t>1x Nexus5</a:t>
            </a:r>
          </a:p>
        </p:txBody>
      </p:sp>
    </p:spTree>
    <p:extLst>
      <p:ext uri="{BB962C8B-B14F-4D97-AF65-F5344CB8AC3E}">
        <p14:creationId xmlns:p14="http://schemas.microsoft.com/office/powerpoint/2010/main" val="1525565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ÜBUNG</a:t>
            </a:r>
            <a:endParaRPr lang="de-DE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4294967295"/>
          </p:nvPr>
        </p:nvSpPr>
        <p:spPr>
          <a:xfrm>
            <a:off x="0" y="6605588"/>
            <a:ext cx="1438275" cy="153987"/>
          </a:xfrm>
        </p:spPr>
        <p:txBody>
          <a:bodyPr/>
          <a:lstStyle/>
          <a:p>
            <a:pPr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© iteratec | Datum</a:t>
            </a:r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4294967295"/>
          </p:nvPr>
        </p:nvSpPr>
        <p:spPr>
          <a:xfrm>
            <a:off x="0" y="6605588"/>
            <a:ext cx="1755775" cy="153987"/>
          </a:xfrm>
        </p:spPr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dirty="0" smtClean="0"/>
              <a:t>Optional: Präsentationstitel</a:t>
            </a:r>
            <a:endParaRPr lang="de-DE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4294967295"/>
          </p:nvPr>
        </p:nvSpPr>
        <p:spPr>
          <a:xfrm>
            <a:off x="8288338" y="6605588"/>
            <a:ext cx="855662" cy="153987"/>
          </a:xfrm>
        </p:spPr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12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47925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OpenSpeedMonitor</a:t>
            </a:r>
            <a:r>
              <a:rPr lang="de-DE" dirty="0" smtClean="0"/>
              <a:t> und </a:t>
            </a:r>
            <a:r>
              <a:rPr lang="de-DE" dirty="0" err="1" smtClean="0"/>
              <a:t>WebPagetest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Instanz </a:t>
            </a:r>
            <a:r>
              <a:rPr lang="de-DE" dirty="0" err="1" smtClean="0"/>
              <a:t>iteratec</a:t>
            </a:r>
            <a:endParaRPr lang="de-DE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© iteratec | Datum</a:t>
            </a:r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dirty="0" smtClean="0"/>
              <a:t>Optional: Präsentationstitel</a:t>
            </a:r>
            <a:endParaRPr lang="de-DE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13</a:t>
            </a:fld>
            <a:endParaRPr lang="de-DE" dirty="0"/>
          </a:p>
        </p:txBody>
      </p:sp>
      <p:grpSp>
        <p:nvGrpSpPr>
          <p:cNvPr id="77" name="Gruppieren 76"/>
          <p:cNvGrpSpPr/>
          <p:nvPr/>
        </p:nvGrpSpPr>
        <p:grpSpPr>
          <a:xfrm>
            <a:off x="5218070" y="1591672"/>
            <a:ext cx="1342573" cy="1131210"/>
            <a:chOff x="756328" y="16526327"/>
            <a:chExt cx="2520280" cy="2422269"/>
          </a:xfrm>
        </p:grpSpPr>
        <p:pic>
          <p:nvPicPr>
            <p:cNvPr id="78" name="Grafik 7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6328" y="16526327"/>
              <a:ext cx="2520280" cy="2422269"/>
            </a:xfrm>
            <a:prstGeom prst="rect">
              <a:avLst/>
            </a:prstGeom>
          </p:spPr>
        </p:pic>
        <p:grpSp>
          <p:nvGrpSpPr>
            <p:cNvPr id="79" name="Gruppieren 78"/>
            <p:cNvGrpSpPr/>
            <p:nvPr/>
          </p:nvGrpSpPr>
          <p:grpSpPr>
            <a:xfrm>
              <a:off x="1541953" y="17300227"/>
              <a:ext cx="936040" cy="288000"/>
              <a:chOff x="8389176" y="14068426"/>
              <a:chExt cx="936040" cy="288000"/>
            </a:xfrm>
          </p:grpSpPr>
          <p:pic>
            <p:nvPicPr>
              <p:cNvPr id="81" name="Grafik 80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13196" y="14068426"/>
                <a:ext cx="288000" cy="288000"/>
              </a:xfrm>
              <a:prstGeom prst="rect">
                <a:avLst/>
              </a:prstGeom>
            </p:spPr>
          </p:pic>
          <p:pic>
            <p:nvPicPr>
              <p:cNvPr id="82" name="Grafik 81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89176" y="14068426"/>
                <a:ext cx="288000" cy="288000"/>
              </a:xfrm>
              <a:prstGeom prst="rect">
                <a:avLst/>
              </a:prstGeom>
            </p:spPr>
          </p:pic>
          <p:pic>
            <p:nvPicPr>
              <p:cNvPr id="83" name="Grafik 82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037216" y="14068426"/>
                <a:ext cx="288000" cy="288000"/>
              </a:xfrm>
              <a:prstGeom prst="rect">
                <a:avLst/>
              </a:prstGeom>
            </p:spPr>
          </p:pic>
        </p:grpSp>
        <p:sp>
          <p:nvSpPr>
            <p:cNvPr id="80" name="Textfeld 79"/>
            <p:cNvSpPr txBox="1"/>
            <p:nvPr/>
          </p:nvSpPr>
          <p:spPr>
            <a:xfrm>
              <a:off x="1044328" y="16860443"/>
              <a:ext cx="1872208" cy="457200"/>
            </a:xfrm>
            <a:prstGeom prst="rect">
              <a:avLst/>
            </a:prstGeom>
          </p:spPr>
          <p:txBody>
            <a:bodyPr vert="horz" wrap="none" lIns="0" tIns="0" rIns="0" bIns="0" rtlCol="0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ts val="800"/>
                </a:spcBef>
                <a:buClr>
                  <a:schemeClr val="tx2"/>
                </a:buClr>
                <a:buSzPct val="80000"/>
              </a:pPr>
              <a:r>
                <a:rPr lang="de-DE" sz="1100" b="1" dirty="0" smtClean="0"/>
                <a:t>Windows</a:t>
              </a:r>
            </a:p>
          </p:txBody>
        </p:sp>
      </p:grpSp>
      <p:grpSp>
        <p:nvGrpSpPr>
          <p:cNvPr id="84" name="Gruppieren 83"/>
          <p:cNvGrpSpPr/>
          <p:nvPr/>
        </p:nvGrpSpPr>
        <p:grpSpPr>
          <a:xfrm>
            <a:off x="4716016" y="3020954"/>
            <a:ext cx="1004107" cy="702859"/>
            <a:chOff x="11269464" y="16988923"/>
            <a:chExt cx="2088232" cy="2007023"/>
          </a:xfrm>
        </p:grpSpPr>
        <p:pic>
          <p:nvPicPr>
            <p:cNvPr id="85" name="Grafik 8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69464" y="16988923"/>
              <a:ext cx="2088232" cy="2007023"/>
            </a:xfrm>
            <a:prstGeom prst="rect">
              <a:avLst/>
            </a:prstGeom>
          </p:spPr>
        </p:pic>
        <p:sp>
          <p:nvSpPr>
            <p:cNvPr id="86" name="Textfeld 85"/>
            <p:cNvSpPr txBox="1"/>
            <p:nvPr/>
          </p:nvSpPr>
          <p:spPr>
            <a:xfrm>
              <a:off x="11516553" y="17300227"/>
              <a:ext cx="1553111" cy="457200"/>
            </a:xfrm>
            <a:prstGeom prst="rect">
              <a:avLst/>
            </a:prstGeom>
          </p:spPr>
          <p:txBody>
            <a:bodyPr vert="horz" wrap="none" lIns="0" tIns="0" rIns="0" bIns="0" rtlCol="0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ts val="800"/>
                </a:spcBef>
                <a:buClr>
                  <a:schemeClr val="tx2"/>
                </a:buClr>
                <a:buSzPct val="80000"/>
              </a:pPr>
              <a:r>
                <a:rPr lang="de-DE" sz="1100" b="1" dirty="0" smtClean="0"/>
                <a:t>node.js</a:t>
              </a:r>
            </a:p>
          </p:txBody>
        </p:sp>
      </p:grpSp>
      <p:cxnSp>
        <p:nvCxnSpPr>
          <p:cNvPr id="87" name="Gekrümmte Verbindung 86"/>
          <p:cNvCxnSpPr>
            <a:stCxn id="85" idx="2"/>
            <a:endCxn id="101" idx="1"/>
          </p:cNvCxnSpPr>
          <p:nvPr/>
        </p:nvCxnSpPr>
        <p:spPr>
          <a:xfrm rot="16200000" flipH="1">
            <a:off x="5421131" y="3520751"/>
            <a:ext cx="263806" cy="669929"/>
          </a:xfrm>
          <a:prstGeom prst="curvedConnector2">
            <a:avLst/>
          </a:prstGeom>
          <a:ln w="25400" cmpd="sng">
            <a:solidFill>
              <a:schemeClr val="tx1">
                <a:alpha val="12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Gekrümmte Verbindung 87"/>
          <p:cNvCxnSpPr>
            <a:stCxn id="85" idx="2"/>
            <a:endCxn id="100" idx="1"/>
          </p:cNvCxnSpPr>
          <p:nvPr/>
        </p:nvCxnSpPr>
        <p:spPr>
          <a:xfrm rot="16200000" flipH="1">
            <a:off x="5250589" y="3691293"/>
            <a:ext cx="726505" cy="791543"/>
          </a:xfrm>
          <a:prstGeom prst="curvedConnector2">
            <a:avLst/>
          </a:prstGeom>
          <a:ln w="25400" cmpd="sng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9" name="Gruppieren 88"/>
          <p:cNvGrpSpPr/>
          <p:nvPr/>
        </p:nvGrpSpPr>
        <p:grpSpPr>
          <a:xfrm>
            <a:off x="5385563" y="5198814"/>
            <a:ext cx="1376911" cy="994945"/>
            <a:chOff x="12551189" y="15459369"/>
            <a:chExt cx="2764750" cy="1949667"/>
          </a:xfrm>
        </p:grpSpPr>
        <p:pic>
          <p:nvPicPr>
            <p:cNvPr id="90" name="Grafik 89"/>
            <p:cNvPicPr>
              <a:picLocks noChangeAspect="1"/>
            </p:cNvPicPr>
            <p:nvPr/>
          </p:nvPicPr>
          <p:blipFill>
            <a:blip r:embed="rId7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861752" y="15524489"/>
              <a:ext cx="1440160" cy="746197"/>
            </a:xfrm>
            <a:prstGeom prst="rect">
              <a:avLst/>
            </a:prstGeom>
          </p:spPr>
        </p:pic>
        <p:pic>
          <p:nvPicPr>
            <p:cNvPr id="91" name="Grafik 90"/>
            <p:cNvPicPr>
              <a:picLocks noChangeAspect="1"/>
            </p:cNvPicPr>
            <p:nvPr/>
          </p:nvPicPr>
          <p:blipFill>
            <a:blip r:embed="rId8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38678" y="16343119"/>
              <a:ext cx="1169070" cy="1065917"/>
            </a:xfrm>
            <a:prstGeom prst="rect">
              <a:avLst/>
            </a:prstGeom>
          </p:spPr>
        </p:pic>
        <p:pic>
          <p:nvPicPr>
            <p:cNvPr id="92" name="Grafik 91"/>
            <p:cNvPicPr>
              <a:picLocks noChangeAspect="1"/>
            </p:cNvPicPr>
            <p:nvPr/>
          </p:nvPicPr>
          <p:blipFill>
            <a:blip r:embed="rId9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551189" y="15459369"/>
              <a:ext cx="1253982" cy="876439"/>
            </a:xfrm>
            <a:prstGeom prst="rect">
              <a:avLst/>
            </a:prstGeom>
          </p:spPr>
        </p:pic>
        <p:pic>
          <p:nvPicPr>
            <p:cNvPr id="93" name="Grafik 92"/>
            <p:cNvPicPr>
              <a:picLocks noChangeAspect="1"/>
            </p:cNvPicPr>
            <p:nvPr/>
          </p:nvPicPr>
          <p:blipFill>
            <a:blip r:embed="rId7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875779" y="16533027"/>
              <a:ext cx="1440160" cy="746197"/>
            </a:xfrm>
            <a:prstGeom prst="rect">
              <a:avLst/>
            </a:prstGeom>
          </p:spPr>
        </p:pic>
        <p:pic>
          <p:nvPicPr>
            <p:cNvPr id="95" name="Grafik 94"/>
            <p:cNvPicPr>
              <a:picLocks noChangeAspect="1"/>
            </p:cNvPicPr>
            <p:nvPr/>
          </p:nvPicPr>
          <p:blipFill>
            <a:blip r:embed="rId10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20490" y="16655551"/>
              <a:ext cx="205444" cy="251999"/>
            </a:xfrm>
            <a:prstGeom prst="rect">
              <a:avLst/>
            </a:prstGeom>
          </p:spPr>
        </p:pic>
        <p:pic>
          <p:nvPicPr>
            <p:cNvPr id="97" name="Grafik 96"/>
            <p:cNvPicPr>
              <a:picLocks noChangeAspect="1"/>
            </p:cNvPicPr>
            <p:nvPr/>
          </p:nvPicPr>
          <p:blipFill>
            <a:blip r:embed="rId10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40499" y="15730282"/>
              <a:ext cx="205444" cy="251999"/>
            </a:xfrm>
            <a:prstGeom prst="rect">
              <a:avLst/>
            </a:prstGeom>
          </p:spPr>
        </p:pic>
      </p:grpSp>
      <p:pic>
        <p:nvPicPr>
          <p:cNvPr id="100" name="Grafik 99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9613" y="4198297"/>
            <a:ext cx="494541" cy="504042"/>
          </a:xfrm>
          <a:prstGeom prst="rect">
            <a:avLst/>
          </a:prstGeom>
        </p:spPr>
      </p:pic>
      <p:grpSp>
        <p:nvGrpSpPr>
          <p:cNvPr id="15" name="Gruppieren 14"/>
          <p:cNvGrpSpPr/>
          <p:nvPr/>
        </p:nvGrpSpPr>
        <p:grpSpPr>
          <a:xfrm>
            <a:off x="5887999" y="3780397"/>
            <a:ext cx="1163614" cy="414443"/>
            <a:chOff x="5887999" y="3780397"/>
            <a:chExt cx="1163614" cy="414443"/>
          </a:xfrm>
        </p:grpSpPr>
        <p:pic>
          <p:nvPicPr>
            <p:cNvPr id="99" name="Grafik 98"/>
            <p:cNvPicPr>
              <a:picLocks noChangeAspect="1"/>
            </p:cNvPicPr>
            <p:nvPr/>
          </p:nvPicPr>
          <p:blipFill>
            <a:blip r:embed="rId7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42395" y="3811190"/>
              <a:ext cx="609218" cy="352855"/>
            </a:xfrm>
            <a:prstGeom prst="rect">
              <a:avLst/>
            </a:prstGeom>
          </p:spPr>
        </p:pic>
        <p:pic>
          <p:nvPicPr>
            <p:cNvPr id="101" name="Grafik 100"/>
            <p:cNvPicPr>
              <a:picLocks noChangeAspect="1"/>
            </p:cNvPicPr>
            <p:nvPr/>
          </p:nvPicPr>
          <p:blipFill>
            <a:blip r:embed="rId12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87999" y="3780397"/>
              <a:ext cx="530461" cy="414443"/>
            </a:xfrm>
            <a:prstGeom prst="rect">
              <a:avLst/>
            </a:prstGeom>
          </p:spPr>
        </p:pic>
      </p:grpSp>
      <p:pic>
        <p:nvPicPr>
          <p:cNvPr id="102" name="Grafik 10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8329" y="4288099"/>
            <a:ext cx="609218" cy="352855"/>
          </a:xfrm>
          <a:prstGeom prst="rect">
            <a:avLst/>
          </a:prstGeom>
        </p:spPr>
      </p:pic>
      <p:pic>
        <p:nvPicPr>
          <p:cNvPr id="103" name="Grafik 102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9363" y="4316301"/>
            <a:ext cx="106601" cy="119164"/>
          </a:xfrm>
          <a:prstGeom prst="rect">
            <a:avLst/>
          </a:prstGeom>
        </p:spPr>
      </p:pic>
      <p:pic>
        <p:nvPicPr>
          <p:cNvPr id="104" name="Grafik 103"/>
          <p:cNvPicPr>
            <a:picLocks noChangeAspect="1"/>
          </p:cNvPicPr>
          <p:nvPr/>
        </p:nvPicPr>
        <p:blipFill>
          <a:blip r:embed="rId1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6412" y="3865805"/>
            <a:ext cx="106601" cy="119164"/>
          </a:xfrm>
          <a:prstGeom prst="rect">
            <a:avLst/>
          </a:prstGeom>
        </p:spPr>
      </p:pic>
      <p:grpSp>
        <p:nvGrpSpPr>
          <p:cNvPr id="108" name="Gruppieren 107"/>
          <p:cNvGrpSpPr/>
          <p:nvPr/>
        </p:nvGrpSpPr>
        <p:grpSpPr>
          <a:xfrm>
            <a:off x="7812360" y="2426432"/>
            <a:ext cx="1078173" cy="765771"/>
            <a:chOff x="5719289" y="26373235"/>
            <a:chExt cx="3311141" cy="2641402"/>
          </a:xfrm>
        </p:grpSpPr>
        <p:pic>
          <p:nvPicPr>
            <p:cNvPr id="109" name="Grafik 108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19289" y="26373235"/>
              <a:ext cx="3311141" cy="2641402"/>
            </a:xfrm>
            <a:prstGeom prst="rect">
              <a:avLst/>
            </a:prstGeom>
          </p:spPr>
        </p:pic>
        <p:pic>
          <p:nvPicPr>
            <p:cNvPr id="110" name="Grafik 109"/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40968" y="26949299"/>
              <a:ext cx="2867781" cy="1728192"/>
            </a:xfrm>
            <a:prstGeom prst="rect">
              <a:avLst/>
            </a:prstGeom>
          </p:spPr>
        </p:pic>
      </p:grpSp>
      <p:grpSp>
        <p:nvGrpSpPr>
          <p:cNvPr id="114" name="Gruppieren 113"/>
          <p:cNvGrpSpPr/>
          <p:nvPr/>
        </p:nvGrpSpPr>
        <p:grpSpPr>
          <a:xfrm>
            <a:off x="7812360" y="3448682"/>
            <a:ext cx="1078173" cy="765771"/>
            <a:chOff x="9741602" y="26373235"/>
            <a:chExt cx="3311141" cy="2641402"/>
          </a:xfrm>
        </p:grpSpPr>
        <p:pic>
          <p:nvPicPr>
            <p:cNvPr id="115" name="Grafik 114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41602" y="26373235"/>
              <a:ext cx="3311141" cy="2641402"/>
            </a:xfrm>
            <a:prstGeom prst="rect">
              <a:avLst/>
            </a:prstGeom>
          </p:spPr>
        </p:pic>
        <p:pic>
          <p:nvPicPr>
            <p:cNvPr id="116" name="Grafik 115"/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66518" y="26973049"/>
              <a:ext cx="2867781" cy="1704442"/>
            </a:xfrm>
            <a:prstGeom prst="rect">
              <a:avLst/>
            </a:prstGeom>
          </p:spPr>
        </p:pic>
      </p:grpSp>
      <p:grpSp>
        <p:nvGrpSpPr>
          <p:cNvPr id="117" name="Gruppieren 116"/>
          <p:cNvGrpSpPr/>
          <p:nvPr/>
        </p:nvGrpSpPr>
        <p:grpSpPr>
          <a:xfrm>
            <a:off x="7812360" y="4535437"/>
            <a:ext cx="1078173" cy="765771"/>
            <a:chOff x="1675966" y="26373235"/>
            <a:chExt cx="3311141" cy="2641402"/>
          </a:xfrm>
        </p:grpSpPr>
        <p:pic>
          <p:nvPicPr>
            <p:cNvPr id="118" name="Grafik 117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5966" y="26373235"/>
              <a:ext cx="3311141" cy="2641402"/>
            </a:xfrm>
            <a:prstGeom prst="rect">
              <a:avLst/>
            </a:prstGeom>
          </p:spPr>
        </p:pic>
        <p:pic>
          <p:nvPicPr>
            <p:cNvPr id="119" name="Grafik 118"/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97645" y="26949299"/>
              <a:ext cx="2867781" cy="1728192"/>
            </a:xfrm>
            <a:prstGeom prst="rect">
              <a:avLst/>
            </a:prstGeom>
          </p:spPr>
        </p:pic>
      </p:grpSp>
      <p:sp>
        <p:nvSpPr>
          <p:cNvPr id="137" name="Pfeil nach rechts 136"/>
          <p:cNvSpPr/>
          <p:nvPr/>
        </p:nvSpPr>
        <p:spPr>
          <a:xfrm>
            <a:off x="7177540" y="3643777"/>
            <a:ext cx="537993" cy="425624"/>
          </a:xfrm>
          <a:prstGeom prst="righ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cxnSp>
        <p:nvCxnSpPr>
          <p:cNvPr id="139" name="Gerade Verbindung 138"/>
          <p:cNvCxnSpPr/>
          <p:nvPr/>
        </p:nvCxnSpPr>
        <p:spPr>
          <a:xfrm>
            <a:off x="7164288" y="1026232"/>
            <a:ext cx="0" cy="5396565"/>
          </a:xfrm>
          <a:prstGeom prst="line">
            <a:avLst/>
          </a:prstGeom>
          <a:ln w="25400">
            <a:solidFill>
              <a:schemeClr val="tx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Gerade Verbindung 140"/>
          <p:cNvCxnSpPr/>
          <p:nvPr/>
        </p:nvCxnSpPr>
        <p:spPr>
          <a:xfrm>
            <a:off x="4635770" y="1048081"/>
            <a:ext cx="0" cy="5396565"/>
          </a:xfrm>
          <a:prstGeom prst="line">
            <a:avLst/>
          </a:prstGeom>
          <a:ln w="25400">
            <a:solidFill>
              <a:schemeClr val="tx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7" name="Gruppieren 146"/>
          <p:cNvGrpSpPr/>
          <p:nvPr/>
        </p:nvGrpSpPr>
        <p:grpSpPr>
          <a:xfrm>
            <a:off x="427788" y="4253137"/>
            <a:ext cx="2952328" cy="2056183"/>
            <a:chOff x="1187624" y="3753061"/>
            <a:chExt cx="2952328" cy="2056183"/>
          </a:xfrm>
        </p:grpSpPr>
        <p:sp>
          <p:nvSpPr>
            <p:cNvPr id="143" name="Abgerundetes Rechteck 142"/>
            <p:cNvSpPr/>
            <p:nvPr/>
          </p:nvSpPr>
          <p:spPr bwMode="auto">
            <a:xfrm>
              <a:off x="1187624" y="3753061"/>
              <a:ext cx="2952328" cy="2056183"/>
            </a:xfrm>
            <a:prstGeom prst="roundRect">
              <a:avLst/>
            </a:prstGeom>
            <a:solidFill>
              <a:schemeClr val="bg2"/>
            </a:solidFill>
            <a:ln w="19050" cap="flat" cmpd="sng" algn="ctr">
              <a:noFill/>
              <a:prstDash val="solid"/>
              <a:round/>
              <a:headEnd type="none" w="sm" len="sm"/>
              <a:tailEnd type="arrow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0" tIns="0" rIns="0" bIns="0" numCol="1" rtlCol="0" anchor="t" anchorCtr="1" compatLnSpc="1">
              <a:prstTxWarp prst="textNoShape">
                <a:avLst/>
              </a:prstTxWarp>
            </a:bodyPr>
            <a:lstStyle/>
            <a:p>
              <a:pPr algn="r" defTabSz="92075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de-DE" sz="1200" b="1" dirty="0" err="1" smtClean="0">
                  <a:solidFill>
                    <a:srgbClr val="2C2C2C"/>
                  </a:solidFill>
                </a:rPr>
                <a:t>WebPagetest</a:t>
              </a:r>
              <a:r>
                <a:rPr lang="de-DE" sz="1200" b="1" dirty="0" smtClean="0">
                  <a:solidFill>
                    <a:srgbClr val="2C2C2C"/>
                  </a:solidFill>
                </a:rPr>
                <a:t>-Server</a:t>
              </a:r>
            </a:p>
            <a:p>
              <a:pPr algn="r" defTabSz="92075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de-DE" sz="1200" b="1" dirty="0" smtClean="0">
                  <a:solidFill>
                    <a:srgbClr val="2C2C2C"/>
                  </a:solidFill>
                </a:rPr>
                <a:t>http://prod.server01.wpt.iteratec.de</a:t>
              </a:r>
            </a:p>
          </p:txBody>
        </p:sp>
        <p:pic>
          <p:nvPicPr>
            <p:cNvPr id="146" name="Grafik 145"/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72989" y="4651380"/>
              <a:ext cx="1558851" cy="1036145"/>
            </a:xfrm>
            <a:prstGeom prst="rect">
              <a:avLst/>
            </a:prstGeom>
          </p:spPr>
        </p:pic>
        <p:pic>
          <p:nvPicPr>
            <p:cNvPr id="145" name="Grafik 144"/>
            <p:cNvPicPr>
              <a:picLocks noChangeAspect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92610" y="4318754"/>
              <a:ext cx="1440160" cy="1286880"/>
            </a:xfrm>
            <a:prstGeom prst="rect">
              <a:avLst/>
            </a:prstGeom>
          </p:spPr>
        </p:pic>
      </p:grpSp>
      <p:grpSp>
        <p:nvGrpSpPr>
          <p:cNvPr id="150" name="Gruppieren 149"/>
          <p:cNvGrpSpPr/>
          <p:nvPr/>
        </p:nvGrpSpPr>
        <p:grpSpPr>
          <a:xfrm>
            <a:off x="395536" y="1412776"/>
            <a:ext cx="3312368" cy="2027442"/>
            <a:chOff x="179512" y="1294405"/>
            <a:chExt cx="3312368" cy="2027442"/>
          </a:xfrm>
        </p:grpSpPr>
        <p:sp>
          <p:nvSpPr>
            <p:cNvPr id="144" name="Abgerundetes Rechteck 143"/>
            <p:cNvSpPr/>
            <p:nvPr/>
          </p:nvSpPr>
          <p:spPr bwMode="auto">
            <a:xfrm>
              <a:off x="179512" y="1294405"/>
              <a:ext cx="3312368" cy="2027442"/>
            </a:xfrm>
            <a:prstGeom prst="roundRect">
              <a:avLst/>
            </a:prstGeom>
            <a:solidFill>
              <a:schemeClr val="bg2"/>
            </a:solidFill>
            <a:ln w="19050" cap="flat" cmpd="sng" algn="ctr">
              <a:noFill/>
              <a:prstDash val="solid"/>
              <a:round/>
              <a:headEnd type="none" w="sm" len="sm"/>
              <a:tailEnd type="arrow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0" tIns="0" rIns="0" bIns="0" numCol="1" rtlCol="0" anchor="t" anchorCtr="1" compatLnSpc="1">
              <a:prstTxWarp prst="textNoShape">
                <a:avLst/>
              </a:prstTxWarp>
            </a:bodyPr>
            <a:lstStyle/>
            <a:p>
              <a:pPr algn="ctr" defTabSz="92075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de-DE" sz="1200" b="1" dirty="0" err="1" smtClean="0">
                  <a:solidFill>
                    <a:srgbClr val="2C2C2C"/>
                  </a:solidFill>
                </a:rPr>
                <a:t>OpenSpeedMonitor</a:t>
              </a:r>
              <a:endParaRPr lang="de-DE" sz="1200" b="1" dirty="0" smtClean="0">
                <a:solidFill>
                  <a:srgbClr val="2C2C2C"/>
                </a:solidFill>
              </a:endParaRPr>
            </a:p>
            <a:p>
              <a:pPr algn="ctr" defTabSz="92075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de-DE" sz="1000" b="1" dirty="0" smtClean="0">
                  <a:solidFill>
                    <a:srgbClr val="2C2C2C"/>
                  </a:solidFill>
                </a:rPr>
                <a:t>http://openspeedmonitor.wpt.iteratec.de</a:t>
              </a:r>
            </a:p>
          </p:txBody>
        </p:sp>
        <p:pic>
          <p:nvPicPr>
            <p:cNvPr id="149" name="Grafik 148"/>
            <p:cNvPicPr>
              <a:picLocks noChangeAspect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5536" y="1960580"/>
              <a:ext cx="2030982" cy="1268503"/>
            </a:xfrm>
            <a:prstGeom prst="rect">
              <a:avLst/>
            </a:prstGeom>
          </p:spPr>
        </p:pic>
        <p:pic>
          <p:nvPicPr>
            <p:cNvPr id="148" name="Grafik 147"/>
            <p:cNvPicPr>
              <a:picLocks noChangeAspect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8751" y="1804215"/>
              <a:ext cx="2027326" cy="1262328"/>
            </a:xfrm>
            <a:prstGeom prst="rect">
              <a:avLst/>
            </a:prstGeom>
          </p:spPr>
        </p:pic>
      </p:grpSp>
      <p:cxnSp>
        <p:nvCxnSpPr>
          <p:cNvPr id="151" name="Gerade Verbindung 150"/>
          <p:cNvCxnSpPr/>
          <p:nvPr/>
        </p:nvCxnSpPr>
        <p:spPr>
          <a:xfrm>
            <a:off x="251520" y="1052736"/>
            <a:ext cx="0" cy="5396565"/>
          </a:xfrm>
          <a:prstGeom prst="line">
            <a:avLst/>
          </a:prstGeom>
          <a:ln w="25400">
            <a:solidFill>
              <a:schemeClr val="tx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Textfeld 151"/>
          <p:cNvSpPr txBox="1"/>
          <p:nvPr/>
        </p:nvSpPr>
        <p:spPr>
          <a:xfrm>
            <a:off x="310276" y="1070473"/>
            <a:ext cx="4093521" cy="270295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200" b="1" dirty="0" smtClean="0">
                <a:solidFill>
                  <a:schemeClr val="tx2"/>
                </a:solidFill>
              </a:rPr>
              <a:t>STEUERUNG &amp; AUSWERTUNG</a:t>
            </a:r>
          </a:p>
        </p:txBody>
      </p:sp>
      <p:sp>
        <p:nvSpPr>
          <p:cNvPr id="154" name="Textfeld 153"/>
          <p:cNvSpPr txBox="1"/>
          <p:nvPr/>
        </p:nvSpPr>
        <p:spPr>
          <a:xfrm>
            <a:off x="4687196" y="1079241"/>
            <a:ext cx="1032928" cy="261528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200" b="1" dirty="0" smtClean="0">
                <a:solidFill>
                  <a:schemeClr val="tx2"/>
                </a:solidFill>
              </a:rPr>
              <a:t>MESSUNG</a:t>
            </a:r>
          </a:p>
        </p:txBody>
      </p:sp>
      <p:sp>
        <p:nvSpPr>
          <p:cNvPr id="155" name="Textfeld 154"/>
          <p:cNvSpPr txBox="1"/>
          <p:nvPr/>
        </p:nvSpPr>
        <p:spPr>
          <a:xfrm>
            <a:off x="7238052" y="1079240"/>
            <a:ext cx="1032928" cy="261528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200" b="1" dirty="0" smtClean="0">
                <a:solidFill>
                  <a:schemeClr val="tx2"/>
                </a:solidFill>
              </a:rPr>
              <a:t>WEBANWENDUNGEN</a:t>
            </a:r>
          </a:p>
        </p:txBody>
      </p:sp>
      <p:sp>
        <p:nvSpPr>
          <p:cNvPr id="11" name="Pfeil nach links 10"/>
          <p:cNvSpPr/>
          <p:nvPr/>
        </p:nvSpPr>
        <p:spPr>
          <a:xfrm>
            <a:off x="3230352" y="5008915"/>
            <a:ext cx="1394028" cy="444990"/>
          </a:xfrm>
          <a:prstGeom prst="lef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12" name="Textfeld 11"/>
          <p:cNvSpPr txBox="1"/>
          <p:nvPr/>
        </p:nvSpPr>
        <p:spPr>
          <a:xfrm>
            <a:off x="3569636" y="4837818"/>
            <a:ext cx="1008112" cy="332626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algn="r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200" b="1" dirty="0" err="1" smtClean="0"/>
              <a:t>getwork.php</a:t>
            </a:r>
            <a:endParaRPr lang="de-DE" sz="1200" b="1" dirty="0" smtClean="0"/>
          </a:p>
        </p:txBody>
      </p:sp>
      <p:sp>
        <p:nvSpPr>
          <p:cNvPr id="66" name="Textfeld 65"/>
          <p:cNvSpPr txBox="1"/>
          <p:nvPr/>
        </p:nvSpPr>
        <p:spPr>
          <a:xfrm>
            <a:off x="3569636" y="5400630"/>
            <a:ext cx="1008112" cy="332626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algn="r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200" b="1" dirty="0" err="1" smtClean="0"/>
              <a:t>workdone.php</a:t>
            </a:r>
            <a:endParaRPr lang="de-DE" sz="1200" b="1" dirty="0" smtClean="0"/>
          </a:p>
        </p:txBody>
      </p:sp>
      <p:sp>
        <p:nvSpPr>
          <p:cNvPr id="67" name="Textfeld 66"/>
          <p:cNvSpPr txBox="1"/>
          <p:nvPr/>
        </p:nvSpPr>
        <p:spPr>
          <a:xfrm>
            <a:off x="782080" y="3568178"/>
            <a:ext cx="1008112" cy="332626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algn="r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200" b="1" dirty="0" err="1" smtClean="0"/>
              <a:t>runtest.php</a:t>
            </a:r>
            <a:endParaRPr lang="de-DE" sz="1200" b="1" dirty="0" smtClean="0"/>
          </a:p>
        </p:txBody>
      </p:sp>
      <p:sp>
        <p:nvSpPr>
          <p:cNvPr id="68" name="Textfeld 67"/>
          <p:cNvSpPr txBox="1"/>
          <p:nvPr/>
        </p:nvSpPr>
        <p:spPr>
          <a:xfrm>
            <a:off x="2189988" y="3573016"/>
            <a:ext cx="1008112" cy="332626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algn="r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200" b="1" dirty="0" err="1" smtClean="0"/>
              <a:t>xmlResult.php</a:t>
            </a:r>
            <a:endParaRPr lang="de-DE" sz="1200" b="1" dirty="0" smtClean="0"/>
          </a:p>
        </p:txBody>
      </p:sp>
      <p:sp>
        <p:nvSpPr>
          <p:cNvPr id="69" name="Pfeil nach links 68"/>
          <p:cNvSpPr/>
          <p:nvPr/>
        </p:nvSpPr>
        <p:spPr>
          <a:xfrm rot="16200000">
            <a:off x="1514828" y="3589881"/>
            <a:ext cx="910768" cy="444990"/>
          </a:xfrm>
          <a:prstGeom prst="leftArrow">
            <a:avLst>
              <a:gd name="adj1" fmla="val 50000"/>
              <a:gd name="adj2" fmla="val 79781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13" name="Textfeld 12"/>
          <p:cNvSpPr txBox="1"/>
          <p:nvPr/>
        </p:nvSpPr>
        <p:spPr>
          <a:xfrm>
            <a:off x="4781818" y="1772816"/>
            <a:ext cx="536664" cy="503846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2800" b="1" dirty="0" smtClean="0"/>
              <a:t>2x</a:t>
            </a:r>
          </a:p>
        </p:txBody>
      </p:sp>
      <p:sp>
        <p:nvSpPr>
          <p:cNvPr id="71" name="Textfeld 70"/>
          <p:cNvSpPr txBox="1"/>
          <p:nvPr/>
        </p:nvSpPr>
        <p:spPr>
          <a:xfrm>
            <a:off x="4839276" y="4609388"/>
            <a:ext cx="1343516" cy="33734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2000" b="1" dirty="0" smtClean="0"/>
              <a:t>1x Nexus5</a:t>
            </a:r>
          </a:p>
        </p:txBody>
      </p:sp>
    </p:spTree>
    <p:extLst>
      <p:ext uri="{BB962C8B-B14F-4D97-AF65-F5344CB8AC3E}">
        <p14:creationId xmlns:p14="http://schemas.microsoft.com/office/powerpoint/2010/main" val="268244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err="1" smtClean="0"/>
              <a:t>OpenSpeedMonitor</a:t>
            </a:r>
            <a:r>
              <a:rPr lang="de-DE" dirty="0" smtClean="0"/>
              <a:t> Messung</a:t>
            </a:r>
            <a:endParaRPr lang="de-DE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4294967295"/>
          </p:nvPr>
        </p:nvSpPr>
        <p:spPr>
          <a:xfrm>
            <a:off x="0" y="6605588"/>
            <a:ext cx="1438275" cy="153987"/>
          </a:xfrm>
        </p:spPr>
        <p:txBody>
          <a:bodyPr/>
          <a:lstStyle/>
          <a:p>
            <a:pPr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© iteratec | Datum</a:t>
            </a:r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4294967295"/>
          </p:nvPr>
        </p:nvSpPr>
        <p:spPr>
          <a:xfrm>
            <a:off x="0" y="6605588"/>
            <a:ext cx="1755775" cy="153987"/>
          </a:xfrm>
        </p:spPr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dirty="0" smtClean="0"/>
              <a:t>Optional: Präsentationstitel</a:t>
            </a:r>
            <a:endParaRPr lang="de-DE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4294967295"/>
          </p:nvPr>
        </p:nvSpPr>
        <p:spPr>
          <a:xfrm>
            <a:off x="8288338" y="6605588"/>
            <a:ext cx="855662" cy="153987"/>
          </a:xfrm>
        </p:spPr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14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52006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ÜBUNG</a:t>
            </a:r>
            <a:endParaRPr lang="de-DE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4294967295"/>
          </p:nvPr>
        </p:nvSpPr>
        <p:spPr>
          <a:xfrm>
            <a:off x="0" y="6605588"/>
            <a:ext cx="1438275" cy="153987"/>
          </a:xfrm>
        </p:spPr>
        <p:txBody>
          <a:bodyPr/>
          <a:lstStyle/>
          <a:p>
            <a:pPr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© iteratec | Datum</a:t>
            </a:r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4294967295"/>
          </p:nvPr>
        </p:nvSpPr>
        <p:spPr>
          <a:xfrm>
            <a:off x="0" y="6605588"/>
            <a:ext cx="1755775" cy="153987"/>
          </a:xfrm>
        </p:spPr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dirty="0" smtClean="0"/>
              <a:t>Optional: Präsentationstitel</a:t>
            </a:r>
            <a:endParaRPr lang="de-DE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4294967295"/>
          </p:nvPr>
        </p:nvSpPr>
        <p:spPr>
          <a:xfrm>
            <a:off x="8288338" y="6605588"/>
            <a:ext cx="855662" cy="153987"/>
          </a:xfrm>
        </p:spPr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15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55087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Rechteck 250"/>
          <p:cNvSpPr/>
          <p:nvPr/>
        </p:nvSpPr>
        <p:spPr>
          <a:xfrm>
            <a:off x="3186038" y="2060848"/>
            <a:ext cx="5957962" cy="479715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252" name="Rechteck 251"/>
          <p:cNvSpPr/>
          <p:nvPr/>
        </p:nvSpPr>
        <p:spPr>
          <a:xfrm>
            <a:off x="0" y="2060848"/>
            <a:ext cx="3186038" cy="479715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253" name="Rechteck 252"/>
          <p:cNvSpPr/>
          <p:nvPr/>
        </p:nvSpPr>
        <p:spPr>
          <a:xfrm>
            <a:off x="-12536" y="1913870"/>
            <a:ext cx="9156536" cy="1469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249735" y="1124967"/>
            <a:ext cx="8640762" cy="863873"/>
          </a:xfrm>
        </p:spPr>
        <p:txBody>
          <a:bodyPr/>
          <a:lstStyle/>
          <a:p>
            <a:r>
              <a:rPr lang="de-DE" dirty="0"/>
              <a:t>Grundidee: </a:t>
            </a:r>
          </a:p>
          <a:p>
            <a:pPr lvl="1"/>
            <a:r>
              <a:rPr lang="de-DE" dirty="0"/>
              <a:t>Bilder die initial sichtbar sind sollten direkt geladen werden </a:t>
            </a:r>
          </a:p>
          <a:p>
            <a:pPr lvl="1"/>
            <a:r>
              <a:rPr lang="de-DE" dirty="0" smtClean="0"/>
              <a:t>Alle </a:t>
            </a:r>
            <a:r>
              <a:rPr lang="de-DE" dirty="0"/>
              <a:t>anderen Bilder werden erst anschließend nachgeladen.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Optimierung…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4"/>
          </p:nvPr>
        </p:nvSpPr>
        <p:spPr>
          <a:xfrm>
            <a:off x="16906774" y="188913"/>
            <a:ext cx="842690" cy="342900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Indem </a:t>
            </a:r>
            <a:r>
              <a:rPr lang="de-DE" dirty="0"/>
              <a:t>man nur „</a:t>
            </a:r>
            <a:r>
              <a:rPr lang="de-DE" dirty="0" err="1"/>
              <a:t>above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fold</a:t>
            </a:r>
            <a:r>
              <a:rPr lang="de-DE" dirty="0"/>
              <a:t> </a:t>
            </a:r>
            <a:r>
              <a:rPr lang="de-DE" dirty="0" err="1"/>
              <a:t>images</a:t>
            </a:r>
            <a:r>
              <a:rPr lang="de-DE" dirty="0"/>
              <a:t>“ direkt lädt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Optional: Präsentationstitel</a:t>
            </a:r>
            <a:endParaRPr lang="de-DE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16</a:t>
            </a:fld>
            <a:endParaRPr lang="de-DE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0774" y="2377628"/>
            <a:ext cx="2516937" cy="4723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7262" y="2119008"/>
            <a:ext cx="2664295" cy="22989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Geschweifte Klammer rechts 12"/>
          <p:cNvSpPr/>
          <p:nvPr/>
        </p:nvSpPr>
        <p:spPr>
          <a:xfrm>
            <a:off x="5961557" y="2119008"/>
            <a:ext cx="485561" cy="2298957"/>
          </a:xfrm>
          <a:prstGeom prst="rightBrace">
            <a:avLst>
              <a:gd name="adj1" fmla="val 8333"/>
              <a:gd name="adj2" fmla="val 22158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/>
          <p:cNvSpPr/>
          <p:nvPr/>
        </p:nvSpPr>
        <p:spPr>
          <a:xfrm>
            <a:off x="6447118" y="2298720"/>
            <a:ext cx="1800200" cy="698232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de-DE" sz="1600" dirty="0" err="1" smtClean="0">
                <a:solidFill>
                  <a:schemeClr val="tx1"/>
                </a:solidFill>
              </a:rPr>
              <a:t>Above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the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fold</a:t>
            </a:r>
            <a:r>
              <a:rPr lang="de-DE" sz="1600" dirty="0" smtClean="0">
                <a:solidFill>
                  <a:schemeClr val="tx1"/>
                </a:solidFill>
              </a:rPr>
              <a:t> Bereich</a:t>
            </a:r>
          </a:p>
        </p:txBody>
      </p:sp>
      <p:cxnSp>
        <p:nvCxnSpPr>
          <p:cNvPr id="16" name="Gerade Verbindung mit Pfeil 15"/>
          <p:cNvCxnSpPr>
            <a:stCxn id="18" idx="1"/>
            <a:endCxn id="64" idx="3"/>
          </p:cNvCxnSpPr>
          <p:nvPr/>
        </p:nvCxnSpPr>
        <p:spPr>
          <a:xfrm flipH="1" flipV="1">
            <a:off x="5745534" y="3013845"/>
            <a:ext cx="727080" cy="55917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Gerade Verbindung mit Pfeil 21"/>
          <p:cNvCxnSpPr>
            <a:stCxn id="18" idx="1"/>
            <a:endCxn id="58" idx="0"/>
          </p:cNvCxnSpPr>
          <p:nvPr/>
        </p:nvCxnSpPr>
        <p:spPr>
          <a:xfrm flipH="1">
            <a:off x="4322929" y="3573016"/>
            <a:ext cx="2149685" cy="34053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Rechteck 17"/>
          <p:cNvSpPr/>
          <p:nvPr/>
        </p:nvSpPr>
        <p:spPr>
          <a:xfrm>
            <a:off x="6472614" y="3356992"/>
            <a:ext cx="1800200" cy="432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de-DE" sz="1200" dirty="0" smtClean="0">
                <a:solidFill>
                  <a:schemeClr val="tx1"/>
                </a:solidFill>
              </a:rPr>
              <a:t>Bilder in diesem Bereich werden direkt geladen</a:t>
            </a:r>
          </a:p>
        </p:txBody>
      </p:sp>
      <p:cxnSp>
        <p:nvCxnSpPr>
          <p:cNvPr id="27" name="Gerade Verbindung mit Pfeil 26"/>
          <p:cNvCxnSpPr>
            <a:stCxn id="18" idx="1"/>
            <a:endCxn id="53" idx="0"/>
          </p:cNvCxnSpPr>
          <p:nvPr/>
        </p:nvCxnSpPr>
        <p:spPr>
          <a:xfrm flipH="1">
            <a:off x="3768027" y="3573016"/>
            <a:ext cx="2704587" cy="34053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Gerade Verbindung mit Pfeil 30"/>
          <p:cNvCxnSpPr>
            <a:stCxn id="18" idx="1"/>
            <a:endCxn id="59" idx="0"/>
          </p:cNvCxnSpPr>
          <p:nvPr/>
        </p:nvCxnSpPr>
        <p:spPr>
          <a:xfrm flipH="1">
            <a:off x="4878724" y="3573016"/>
            <a:ext cx="1593890" cy="34053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Gerade Verbindung mit Pfeil 33"/>
          <p:cNvCxnSpPr>
            <a:stCxn id="18" idx="1"/>
            <a:endCxn id="60" idx="0"/>
          </p:cNvCxnSpPr>
          <p:nvPr/>
        </p:nvCxnSpPr>
        <p:spPr>
          <a:xfrm flipH="1">
            <a:off x="5424211" y="3573016"/>
            <a:ext cx="1048403" cy="33916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Rechteck 52"/>
          <p:cNvSpPr/>
          <p:nvPr/>
        </p:nvSpPr>
        <p:spPr>
          <a:xfrm>
            <a:off x="3518712" y="3913548"/>
            <a:ext cx="498630" cy="3075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58" name="Rechteck 57"/>
          <p:cNvSpPr/>
          <p:nvPr/>
        </p:nvSpPr>
        <p:spPr>
          <a:xfrm>
            <a:off x="4073614" y="3913548"/>
            <a:ext cx="498630" cy="3075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59" name="Rechteck 58"/>
          <p:cNvSpPr/>
          <p:nvPr/>
        </p:nvSpPr>
        <p:spPr>
          <a:xfrm>
            <a:off x="4629409" y="3913548"/>
            <a:ext cx="498630" cy="3075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60" name="Rechteck 59"/>
          <p:cNvSpPr/>
          <p:nvPr/>
        </p:nvSpPr>
        <p:spPr>
          <a:xfrm>
            <a:off x="5174896" y="3912178"/>
            <a:ext cx="498630" cy="3075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64" name="Rechteck 63"/>
          <p:cNvSpPr/>
          <p:nvPr/>
        </p:nvSpPr>
        <p:spPr>
          <a:xfrm>
            <a:off x="3493412" y="2624400"/>
            <a:ext cx="2252122" cy="7788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143" name="Rechteck 142"/>
          <p:cNvSpPr/>
          <p:nvPr/>
        </p:nvSpPr>
        <p:spPr>
          <a:xfrm>
            <a:off x="3518712" y="4921660"/>
            <a:ext cx="498630" cy="3075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144" name="Rechteck 143"/>
          <p:cNvSpPr/>
          <p:nvPr/>
        </p:nvSpPr>
        <p:spPr>
          <a:xfrm>
            <a:off x="4073614" y="4921660"/>
            <a:ext cx="498630" cy="3075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145" name="Rechteck 144"/>
          <p:cNvSpPr/>
          <p:nvPr/>
        </p:nvSpPr>
        <p:spPr>
          <a:xfrm>
            <a:off x="4629409" y="4921660"/>
            <a:ext cx="498630" cy="3075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146" name="Rechteck 145"/>
          <p:cNvSpPr/>
          <p:nvPr/>
        </p:nvSpPr>
        <p:spPr>
          <a:xfrm>
            <a:off x="5174896" y="4920290"/>
            <a:ext cx="498630" cy="3075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147" name="Rechteck 146"/>
          <p:cNvSpPr/>
          <p:nvPr/>
        </p:nvSpPr>
        <p:spPr>
          <a:xfrm>
            <a:off x="3507814" y="5888914"/>
            <a:ext cx="498630" cy="3075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148" name="Rechteck 147"/>
          <p:cNvSpPr/>
          <p:nvPr/>
        </p:nvSpPr>
        <p:spPr>
          <a:xfrm>
            <a:off x="4062716" y="5888914"/>
            <a:ext cx="498630" cy="3075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149" name="Rechteck 148"/>
          <p:cNvSpPr/>
          <p:nvPr/>
        </p:nvSpPr>
        <p:spPr>
          <a:xfrm>
            <a:off x="4618511" y="5888914"/>
            <a:ext cx="498630" cy="3075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150" name="Rechteck 149"/>
          <p:cNvSpPr/>
          <p:nvPr/>
        </p:nvSpPr>
        <p:spPr>
          <a:xfrm>
            <a:off x="5163998" y="5887544"/>
            <a:ext cx="498630" cy="3075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151" name="Rechteck 150"/>
          <p:cNvSpPr/>
          <p:nvPr/>
        </p:nvSpPr>
        <p:spPr>
          <a:xfrm>
            <a:off x="395536" y="5227830"/>
            <a:ext cx="2553072" cy="7214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de-DE" sz="1200" dirty="0">
                <a:solidFill>
                  <a:schemeClr val="tx1"/>
                </a:solidFill>
              </a:rPr>
              <a:t>Bilder in diesem Bereich werden erst geladen, wenn „</a:t>
            </a:r>
            <a:r>
              <a:rPr lang="de-DE" sz="1200" dirty="0" err="1">
                <a:solidFill>
                  <a:schemeClr val="tx1"/>
                </a:solidFill>
              </a:rPr>
              <a:t>Above</a:t>
            </a:r>
            <a:r>
              <a:rPr lang="de-DE" sz="1200" dirty="0">
                <a:solidFill>
                  <a:schemeClr val="tx1"/>
                </a:solidFill>
              </a:rPr>
              <a:t> </a:t>
            </a:r>
            <a:r>
              <a:rPr lang="de-DE" sz="1200" dirty="0" err="1">
                <a:solidFill>
                  <a:schemeClr val="tx1"/>
                </a:solidFill>
              </a:rPr>
              <a:t>the</a:t>
            </a:r>
            <a:r>
              <a:rPr lang="de-DE" sz="1200" dirty="0">
                <a:solidFill>
                  <a:schemeClr val="tx1"/>
                </a:solidFill>
              </a:rPr>
              <a:t> </a:t>
            </a:r>
            <a:r>
              <a:rPr lang="de-DE" sz="1200" dirty="0" err="1">
                <a:solidFill>
                  <a:schemeClr val="tx1"/>
                </a:solidFill>
              </a:rPr>
              <a:t>fold</a:t>
            </a:r>
            <a:r>
              <a:rPr lang="de-DE" sz="1200" dirty="0">
                <a:solidFill>
                  <a:schemeClr val="tx1"/>
                </a:solidFill>
              </a:rPr>
              <a:t>“ Bereich geladen wurde</a:t>
            </a:r>
            <a:br>
              <a:rPr lang="de-DE" sz="1200" dirty="0">
                <a:solidFill>
                  <a:schemeClr val="tx1"/>
                </a:solidFill>
              </a:rPr>
            </a:br>
            <a:r>
              <a:rPr lang="de-DE" sz="1200" dirty="0">
                <a:solidFill>
                  <a:schemeClr val="tx1"/>
                </a:solidFill>
              </a:rPr>
              <a:t>(</a:t>
            </a:r>
            <a:r>
              <a:rPr lang="de-DE" sz="1200" dirty="0" err="1">
                <a:solidFill>
                  <a:schemeClr val="tx1"/>
                </a:solidFill>
              </a:rPr>
              <a:t>window.onload</a:t>
            </a:r>
            <a:r>
              <a:rPr lang="de-DE" sz="1200" dirty="0">
                <a:solidFill>
                  <a:schemeClr val="tx1"/>
                </a:solidFill>
              </a:rPr>
              <a:t>)</a:t>
            </a:r>
          </a:p>
        </p:txBody>
      </p:sp>
      <p:cxnSp>
        <p:nvCxnSpPr>
          <p:cNvPr id="152" name="Gerade Verbindung mit Pfeil 151"/>
          <p:cNvCxnSpPr>
            <a:endCxn id="143" idx="2"/>
          </p:cNvCxnSpPr>
          <p:nvPr/>
        </p:nvCxnSpPr>
        <p:spPr>
          <a:xfrm flipV="1">
            <a:off x="3186038" y="5229200"/>
            <a:ext cx="581989" cy="35935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5" name="Gerade Verbindung mit Pfeil 154"/>
          <p:cNvCxnSpPr>
            <a:endCxn id="144" idx="2"/>
          </p:cNvCxnSpPr>
          <p:nvPr/>
        </p:nvCxnSpPr>
        <p:spPr>
          <a:xfrm flipV="1">
            <a:off x="3186038" y="5229200"/>
            <a:ext cx="1136891" cy="35935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8" name="Gerade Verbindung mit Pfeil 157"/>
          <p:cNvCxnSpPr>
            <a:endCxn id="145" idx="2"/>
          </p:cNvCxnSpPr>
          <p:nvPr/>
        </p:nvCxnSpPr>
        <p:spPr>
          <a:xfrm flipV="1">
            <a:off x="3186038" y="5229200"/>
            <a:ext cx="1692686" cy="35935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1" name="Gerade Verbindung mit Pfeil 160"/>
          <p:cNvCxnSpPr>
            <a:endCxn id="146" idx="2"/>
          </p:cNvCxnSpPr>
          <p:nvPr/>
        </p:nvCxnSpPr>
        <p:spPr>
          <a:xfrm flipV="1">
            <a:off x="3186038" y="5227830"/>
            <a:ext cx="2238173" cy="3607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4" name="Gerade Verbindung mit Pfeil 163"/>
          <p:cNvCxnSpPr>
            <a:endCxn id="147" idx="0"/>
          </p:cNvCxnSpPr>
          <p:nvPr/>
        </p:nvCxnSpPr>
        <p:spPr>
          <a:xfrm>
            <a:off x="3186038" y="5588555"/>
            <a:ext cx="571091" cy="30035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7" name="Gerade Verbindung mit Pfeil 166"/>
          <p:cNvCxnSpPr>
            <a:endCxn id="148" idx="0"/>
          </p:cNvCxnSpPr>
          <p:nvPr/>
        </p:nvCxnSpPr>
        <p:spPr>
          <a:xfrm>
            <a:off x="3186038" y="5588555"/>
            <a:ext cx="1125993" cy="30035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0" name="Gerade Verbindung mit Pfeil 169"/>
          <p:cNvCxnSpPr/>
          <p:nvPr/>
        </p:nvCxnSpPr>
        <p:spPr>
          <a:xfrm>
            <a:off x="3186038" y="5588555"/>
            <a:ext cx="2238173" cy="42412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3" name="Gerade Verbindung mit Pfeil 172"/>
          <p:cNvCxnSpPr>
            <a:endCxn id="149" idx="0"/>
          </p:cNvCxnSpPr>
          <p:nvPr/>
        </p:nvCxnSpPr>
        <p:spPr>
          <a:xfrm>
            <a:off x="3186038" y="5588555"/>
            <a:ext cx="1681788" cy="30035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1" name="Rechteck 220"/>
          <p:cNvSpPr/>
          <p:nvPr/>
        </p:nvSpPr>
        <p:spPr>
          <a:xfrm>
            <a:off x="10737144" y="5014790"/>
            <a:ext cx="6089596" cy="48084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163" name="Rechteck 162"/>
          <p:cNvSpPr/>
          <p:nvPr/>
        </p:nvSpPr>
        <p:spPr>
          <a:xfrm>
            <a:off x="10674940" y="7032564"/>
            <a:ext cx="6151800" cy="3506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de-DE" sz="1600" dirty="0" smtClean="0">
                <a:solidFill>
                  <a:schemeClr val="tx1"/>
                </a:solidFill>
              </a:rPr>
              <a:t>Wie wirkt sich diese Optimierung aus?</a:t>
            </a:r>
          </a:p>
        </p:txBody>
      </p:sp>
      <p:sp>
        <p:nvSpPr>
          <p:cNvPr id="184" name="Rechteck 183"/>
          <p:cNvSpPr/>
          <p:nvPr/>
        </p:nvSpPr>
        <p:spPr>
          <a:xfrm>
            <a:off x="10867780" y="-2171544"/>
            <a:ext cx="6089596" cy="48084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pic>
        <p:nvPicPr>
          <p:cNvPr id="165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023184" y="-1656184"/>
            <a:ext cx="5623645" cy="1581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6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023186" y="495797"/>
            <a:ext cx="5623642" cy="1623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8" name="Rechteck 167"/>
          <p:cNvSpPr/>
          <p:nvPr/>
        </p:nvSpPr>
        <p:spPr>
          <a:xfrm>
            <a:off x="11023185" y="-2088232"/>
            <a:ext cx="5623644" cy="37388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de-DE" sz="1600" dirty="0" smtClean="0">
                <a:solidFill>
                  <a:schemeClr val="tx1"/>
                </a:solidFill>
              </a:rPr>
              <a:t>Ladezeiten ohne Optimierung</a:t>
            </a:r>
          </a:p>
        </p:txBody>
      </p:sp>
      <p:sp>
        <p:nvSpPr>
          <p:cNvPr id="203" name="Rechteck 202"/>
          <p:cNvSpPr/>
          <p:nvPr/>
        </p:nvSpPr>
        <p:spPr>
          <a:xfrm>
            <a:off x="11023184" y="72008"/>
            <a:ext cx="5623644" cy="37388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Ladezeiten </a:t>
            </a:r>
            <a:r>
              <a:rPr lang="de-DE" sz="1600" dirty="0" smtClean="0">
                <a:solidFill>
                  <a:schemeClr val="tx1"/>
                </a:solidFill>
              </a:rPr>
              <a:t>mit Optimierung</a:t>
            </a:r>
            <a:endParaRPr lang="de-DE" sz="1600" dirty="0">
              <a:solidFill>
                <a:schemeClr val="tx1"/>
              </a:solidFill>
            </a:endParaRPr>
          </a:p>
        </p:txBody>
      </p:sp>
      <p:cxnSp>
        <p:nvCxnSpPr>
          <p:cNvPr id="171" name="Gerade Verbindung mit Pfeil 170"/>
          <p:cNvCxnSpPr>
            <a:stCxn id="175" idx="3"/>
            <a:endCxn id="192" idx="1"/>
          </p:cNvCxnSpPr>
          <p:nvPr/>
        </p:nvCxnSpPr>
        <p:spPr>
          <a:xfrm>
            <a:off x="15911423" y="-774188"/>
            <a:ext cx="670052" cy="36004"/>
          </a:xfrm>
          <a:prstGeom prst="straightConnector1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Gerade Verbindung mit Pfeil 205"/>
          <p:cNvCxnSpPr>
            <a:stCxn id="175" idx="2"/>
            <a:endCxn id="232" idx="3"/>
          </p:cNvCxnSpPr>
          <p:nvPr/>
        </p:nvCxnSpPr>
        <p:spPr>
          <a:xfrm flipH="1">
            <a:off x="13558910" y="-110864"/>
            <a:ext cx="1358027" cy="1525499"/>
          </a:xfrm>
          <a:prstGeom prst="straightConnector1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Rechteck 174"/>
          <p:cNvSpPr/>
          <p:nvPr/>
        </p:nvSpPr>
        <p:spPr>
          <a:xfrm>
            <a:off x="13922450" y="-1437513"/>
            <a:ext cx="1988973" cy="1326649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de-DE" sz="1600" dirty="0" smtClean="0">
                <a:solidFill>
                  <a:schemeClr val="tx1"/>
                </a:solidFill>
              </a:rPr>
              <a:t>Blaue Linie zeigt Zeit bis Website bereit steht</a:t>
            </a:r>
          </a:p>
        </p:txBody>
      </p:sp>
      <p:sp>
        <p:nvSpPr>
          <p:cNvPr id="222" name="Rechteck 221"/>
          <p:cNvSpPr/>
          <p:nvPr/>
        </p:nvSpPr>
        <p:spPr>
          <a:xfrm>
            <a:off x="10674940" y="7330350"/>
            <a:ext cx="6151800" cy="3506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de-DE" sz="1600" b="1" dirty="0" smtClean="0">
                <a:solidFill>
                  <a:schemeClr val="tx1"/>
                </a:solidFill>
              </a:rPr>
              <a:t>Das sieht man im </a:t>
            </a:r>
            <a:r>
              <a:rPr lang="de-DE" sz="1600" b="1" dirty="0" err="1" smtClean="0">
                <a:solidFill>
                  <a:schemeClr val="tx1"/>
                </a:solidFill>
              </a:rPr>
              <a:t>OpenSpeedMonitor</a:t>
            </a:r>
            <a:endParaRPr lang="de-DE" sz="1600" b="1" dirty="0" smtClean="0">
              <a:solidFill>
                <a:schemeClr val="tx1"/>
              </a:solidFill>
            </a:endParaRPr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dirty="0" smtClean="0"/>
              <a:t>© </a:t>
            </a:r>
            <a:r>
              <a:rPr lang="de-DE" dirty="0" err="1" smtClean="0"/>
              <a:t>iteratec</a:t>
            </a:r>
            <a:r>
              <a:rPr lang="de-DE" dirty="0" smtClean="0"/>
              <a:t> | Datum</a:t>
            </a:r>
            <a:endParaRPr lang="de-DE" dirty="0"/>
          </a:p>
        </p:txBody>
      </p:sp>
      <p:sp>
        <p:nvSpPr>
          <p:cNvPr id="192" name="Rechteck 191"/>
          <p:cNvSpPr/>
          <p:nvPr/>
        </p:nvSpPr>
        <p:spPr>
          <a:xfrm>
            <a:off x="16581475" y="-774188"/>
            <a:ext cx="130708" cy="720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232" name="Rechteck 231"/>
          <p:cNvSpPr/>
          <p:nvPr/>
        </p:nvSpPr>
        <p:spPr>
          <a:xfrm>
            <a:off x="13428202" y="1378631"/>
            <a:ext cx="130708" cy="720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3411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3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3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3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3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3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3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3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3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3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3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3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3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3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3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2" presetClass="path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3.7037E-7 L -0.31875 0.00232 " pathEditMode="fixed" rAng="0" ptsTypes="AA">
                                      <p:cBhvr>
                                        <p:cTn id="66" dur="3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937" y="116"/>
                                    </p:animMotion>
                                  </p:childTnLst>
                                </p:cTn>
                              </p:par>
                              <p:par>
                                <p:cTn id="67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3.7037E-7 L -0.31875 0.00232 " pathEditMode="fixed" rAng="0" ptsTypes="AA">
                                      <p:cBhvr>
                                        <p:cTn id="68" dur="3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937" y="116"/>
                                    </p:animMotion>
                                  </p:childTnLst>
                                </p:cTn>
                              </p:par>
                              <p:par>
                                <p:cTn id="69" presetID="2" presetClass="exit" presetSubtype="8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0" dur="3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3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2" presetClass="exit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4" dur="3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3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2" presetClass="exit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8" dur="3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3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2" presetClass="exit" presetSubtype="8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2" dur="3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3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2" presetClass="exit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6" dur="3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3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2" presetClass="exit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0" dur="3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3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2" presetClass="exit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4" dur="3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3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2" presetClass="exit" presetSubtype="8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8" dur="300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300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2" presetClass="exit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2" dur="300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300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2" presetClass="exit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6" dur="300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300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2" presetClass="exit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0" dur="300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300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2" presetClass="exit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4" dur="300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5" dur="300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2" presetClass="exit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8" dur="300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300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2" presetClass="exit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2" dur="300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" dur="300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2" presetClass="exit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6" dur="300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7" dur="300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2" presetClass="exit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0" dur="300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1" dur="300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2" presetClass="exit" presetSubtype="8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3"/>
                                    </p:cond>
                                  </p:endCondLst>
                                  <p:childTnLst>
                                    <p:anim calcmode="lin" valueType="num">
                                      <p:cBhvr additive="base">
                                        <p:cTn id="134" dur="3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5" dur="3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2" presetClass="exit" presetSubtype="8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8" dur="3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9" dur="3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42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1424 -0.4324 L -0.21389 -0.42499 " pathEditMode="fixed" rAng="0" ptsTypes="AA">
                                      <p:cBhvr>
                                        <p:cTn id="142" dur="300" spd="-1000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017" y="3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42" presetClass="path" presetSubtype="0" decel="10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158 -0.43131 L -0.81389 -0.48687 " pathEditMode="fixed" rAng="0" ptsTypes="AA">
                                      <p:cBhvr>
                                        <p:cTn id="146" dur="3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7" y="-2778"/>
                                    </p:animMotion>
                                  </p:childTnLst>
                                </p:cTn>
                              </p:par>
                              <p:par>
                                <p:cTn id="147" presetID="42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1423 -0.4324 L -0.8203 -0.04838 " pathEditMode="fixed" rAng="0" ptsTypes="AA">
                                      <p:cBhvr>
                                        <p:cTn id="148" dur="300" spd="-1000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3" y="1919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2" presetClass="entr" presetSubtype="2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3" dur="30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4" dur="30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7" dur="30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8" dur="30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1" dur="30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2" dur="30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3" presetID="2" presetClass="exit" presetSubtype="2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4" dur="300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5" dur="300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2" presetClass="exit" presetSubtype="2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8" dur="300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9" dur="300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1" fill="hold">
                            <p:stCondLst>
                              <p:cond delay="300"/>
                            </p:stCondLst>
                            <p:childTnLst>
                              <p:par>
                                <p:cTn id="172" presetID="42" presetClass="path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3681 0.6366 L -0.36129 0.67453 " pathEditMode="fixed" rAng="0" ptsTypes="AA">
                                      <p:cBhvr>
                                        <p:cTn id="173" dur="300" spd="-1000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767" y="1897"/>
                                    </p:animMotion>
                                  </p:childTnLst>
                                </p:cTn>
                              </p:par>
                              <p:par>
                                <p:cTn id="174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3681 0.63636 L -0.14167 0.46958 " pathEditMode="fixed" rAng="0" ptsTypes="AA">
                                      <p:cBhvr>
                                        <p:cTn id="175" dur="300" spd="-1000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757" y="-8351"/>
                                    </p:animMotion>
                                  </p:childTnLst>
                                </p:cTn>
                              </p:par>
                              <p:par>
                                <p:cTn id="176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368 0.63636 L -0.09757 0.37404 " pathEditMode="fixed" rAng="0" ptsTypes="AA">
                                      <p:cBhvr>
                                        <p:cTn id="177" dur="300" spd="-1000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962" y="-13116"/>
                                    </p:animMotion>
                                  </p:childTnLst>
                                </p:cTn>
                              </p:par>
                              <p:par>
                                <p:cTn id="178" presetID="42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368 0.63637 L -0.09757 0.52672 " pathEditMode="fixed" rAng="0" ptsTypes="AA">
                                      <p:cBhvr>
                                        <p:cTn id="179" dur="300" spd="-1000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962" y="-5482"/>
                                    </p:animMotion>
                                  </p:childTnLst>
                                </p:cTn>
                              </p:par>
                              <p:par>
                                <p:cTn id="180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368 0.63636 L -0.09757 0.69049 " pathEditMode="fixed" rAng="0" ptsTypes="AA">
                                      <p:cBhvr>
                                        <p:cTn id="181" dur="300" spd="-1000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962" y="2706"/>
                                    </p:animMotion>
                                  </p:childTnLst>
                                </p:cTn>
                              </p:par>
                              <p:par>
                                <p:cTn id="182" presetID="42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368 0.63613 L -0.09757 0.84131 " pathEditMode="fixed" rAng="0" ptsTypes="AA">
                                      <p:cBhvr>
                                        <p:cTn id="183" dur="300" spd="-1000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962" y="10248"/>
                                    </p:animMotion>
                                  </p:childTnLst>
                                </p:cTn>
                              </p:par>
                              <p:par>
                                <p:cTn id="184" presetID="42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368 0.63637 L -0.2158 0.67731 " pathEditMode="fixed" rAng="0" ptsTypes="AA">
                                      <p:cBhvr>
                                        <p:cTn id="185" dur="300" spd="-1000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042" y="20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1" grpId="0" animBg="1"/>
      <p:bldP spid="252" grpId="0" animBg="1"/>
      <p:bldP spid="253" grpId="0" animBg="1"/>
      <p:bldP spid="13" grpId="0" animBg="1"/>
      <p:bldP spid="13" grpId="1" animBg="1"/>
      <p:bldP spid="14" grpId="0" animBg="1"/>
      <p:bldP spid="14" grpId="1" animBg="1"/>
      <p:bldP spid="18" grpId="0"/>
      <p:bldP spid="18" grpId="1"/>
      <p:bldP spid="64" grpId="0"/>
      <p:bldP spid="151" grpId="0"/>
      <p:bldP spid="151" grpId="1"/>
      <p:bldP spid="163" grpId="0"/>
      <p:bldP spid="163" grpId="1"/>
      <p:bldP spid="163" grpId="2"/>
      <p:bldP spid="168" grpId="0" animBg="1"/>
      <p:bldP spid="203" grpId="0" animBg="1"/>
      <p:bldP spid="175" grpId="0" animBg="1"/>
      <p:bldP spid="222" grpId="0"/>
      <p:bldP spid="222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OpenSpeedMonitor</a:t>
            </a:r>
            <a:r>
              <a:rPr lang="de-DE" dirty="0" smtClean="0"/>
              <a:t> und </a:t>
            </a:r>
            <a:r>
              <a:rPr lang="de-DE" dirty="0"/>
              <a:t>Webperformance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Problem: Lange Time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firs</a:t>
            </a:r>
            <a:r>
              <a:rPr lang="de-DE" dirty="0" err="1" smtClean="0"/>
              <a:t>t</a:t>
            </a:r>
            <a:r>
              <a:rPr lang="de-DE" dirty="0" smtClean="0"/>
              <a:t> </a:t>
            </a:r>
            <a:r>
              <a:rPr lang="de-DE" dirty="0" err="1" smtClean="0"/>
              <a:t>byte</a:t>
            </a:r>
            <a:endParaRPr lang="de-DE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© iteratec | Datum</a:t>
            </a:r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dirty="0" smtClean="0"/>
              <a:t>Optional: Präsentationstitel</a:t>
            </a:r>
            <a:endParaRPr lang="de-DE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17</a:t>
            </a:fld>
            <a:endParaRPr lang="de-DE" dirty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056" y="4692823"/>
            <a:ext cx="3950920" cy="1760513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6053" y="1435388"/>
            <a:ext cx="2655830" cy="31457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feld 11"/>
          <p:cNvSpPr txBox="1"/>
          <p:nvPr/>
        </p:nvSpPr>
        <p:spPr>
          <a:xfrm>
            <a:off x="2123728" y="1003673"/>
            <a:ext cx="5904656" cy="648072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600" b="1" dirty="0" smtClean="0"/>
              <a:t>In der Zeit</a:t>
            </a:r>
            <a:r>
              <a:rPr lang="de-DE" sz="1600" b="1" dirty="0" smtClean="0"/>
              <a:t>, die der Server zum Prozessieren benötigt …</a:t>
            </a:r>
          </a:p>
        </p:txBody>
      </p:sp>
      <p:sp>
        <p:nvSpPr>
          <p:cNvPr id="16" name="Textfeld 15"/>
          <p:cNvSpPr txBox="1"/>
          <p:nvPr/>
        </p:nvSpPr>
        <p:spPr>
          <a:xfrm>
            <a:off x="323528" y="2237816"/>
            <a:ext cx="2058594" cy="23449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algn="r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600" b="1" dirty="0" smtClean="0">
                <a:solidFill>
                  <a:schemeClr val="tx2"/>
                </a:solidFill>
              </a:rPr>
              <a:t>Kann der Browser nur warten</a:t>
            </a:r>
          </a:p>
        </p:txBody>
      </p:sp>
      <p:sp>
        <p:nvSpPr>
          <p:cNvPr id="9" name="Rechteck 8"/>
          <p:cNvSpPr/>
          <p:nvPr/>
        </p:nvSpPr>
        <p:spPr>
          <a:xfrm>
            <a:off x="4427984" y="1327709"/>
            <a:ext cx="2273012" cy="33651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10" name="Rechteck 9"/>
          <p:cNvSpPr/>
          <p:nvPr/>
        </p:nvSpPr>
        <p:spPr>
          <a:xfrm>
            <a:off x="323528" y="4937387"/>
            <a:ext cx="4248472" cy="13049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3970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OpenSpeedMonitor</a:t>
            </a:r>
            <a:r>
              <a:rPr lang="de-DE" dirty="0" smtClean="0"/>
              <a:t> und </a:t>
            </a:r>
            <a:r>
              <a:rPr lang="de-DE" dirty="0"/>
              <a:t>Webperformance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Lösung: Auslieferung </a:t>
            </a:r>
            <a:r>
              <a:rPr lang="de-DE" dirty="0" smtClean="0"/>
              <a:t>des </a:t>
            </a:r>
            <a:r>
              <a:rPr lang="de-DE" dirty="0" err="1" smtClean="0"/>
              <a:t>HTML‘s</a:t>
            </a:r>
            <a:r>
              <a:rPr lang="de-DE" dirty="0" smtClean="0"/>
              <a:t> in </a:t>
            </a:r>
            <a:r>
              <a:rPr lang="de-DE" dirty="0" err="1" smtClean="0"/>
              <a:t>Chunks</a:t>
            </a:r>
            <a:endParaRPr lang="de-DE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© iteratec | Datum</a:t>
            </a:r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dirty="0" smtClean="0"/>
              <a:t>Optional: Präsentationstitel</a:t>
            </a:r>
            <a:endParaRPr lang="de-DE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18</a:t>
            </a:fld>
            <a:endParaRPr lang="de-DE" dirty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056" y="4692823"/>
            <a:ext cx="3950920" cy="1760513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5536" y="4692822"/>
            <a:ext cx="3950920" cy="1760513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6053" y="1435388"/>
            <a:ext cx="2655830" cy="31457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feld 11"/>
          <p:cNvSpPr txBox="1"/>
          <p:nvPr/>
        </p:nvSpPr>
        <p:spPr>
          <a:xfrm>
            <a:off x="2123728" y="1003673"/>
            <a:ext cx="5904656" cy="648072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600" b="1" dirty="0" smtClean="0"/>
              <a:t>In der Zeit</a:t>
            </a:r>
            <a:r>
              <a:rPr lang="de-DE" sz="1600" b="1" dirty="0" smtClean="0"/>
              <a:t>, die der Server zum Prozessieren benötigt …</a:t>
            </a:r>
          </a:p>
        </p:txBody>
      </p:sp>
      <p:sp>
        <p:nvSpPr>
          <p:cNvPr id="15" name="Textfeld 14"/>
          <p:cNvSpPr txBox="1"/>
          <p:nvPr/>
        </p:nvSpPr>
        <p:spPr>
          <a:xfrm>
            <a:off x="6012160" y="2234945"/>
            <a:ext cx="2490642" cy="23449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600" b="1" dirty="0" smtClean="0">
                <a:solidFill>
                  <a:schemeClr val="tx2"/>
                </a:solidFill>
              </a:rPr>
              <a:t>Kann der Browser nutzen, um z.B. Ressourcen aus dem </a:t>
            </a:r>
            <a:r>
              <a:rPr lang="de-DE" sz="1600" b="1" dirty="0" err="1" smtClean="0">
                <a:solidFill>
                  <a:schemeClr val="tx2"/>
                </a:solidFill>
              </a:rPr>
              <a:t>head</a:t>
            </a:r>
            <a:r>
              <a:rPr lang="de-DE" sz="1600" b="1" dirty="0" smtClean="0">
                <a:solidFill>
                  <a:schemeClr val="tx2"/>
                </a:solidFill>
              </a:rPr>
              <a:t> anzufragen</a:t>
            </a:r>
          </a:p>
        </p:txBody>
      </p:sp>
      <p:sp>
        <p:nvSpPr>
          <p:cNvPr id="16" name="Textfeld 15"/>
          <p:cNvSpPr txBox="1"/>
          <p:nvPr/>
        </p:nvSpPr>
        <p:spPr>
          <a:xfrm>
            <a:off x="323528" y="2237816"/>
            <a:ext cx="2058594" cy="23449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algn="r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600" b="1" dirty="0" smtClean="0">
                <a:solidFill>
                  <a:schemeClr val="tx2"/>
                </a:solidFill>
              </a:rPr>
              <a:t>Kann der Browser nur warten</a:t>
            </a:r>
          </a:p>
        </p:txBody>
      </p:sp>
    </p:spTree>
    <p:extLst>
      <p:ext uri="{BB962C8B-B14F-4D97-AF65-F5344CB8AC3E}">
        <p14:creationId xmlns:p14="http://schemas.microsoft.com/office/powerpoint/2010/main" val="2071569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Rechteck 116"/>
          <p:cNvSpPr/>
          <p:nvPr/>
        </p:nvSpPr>
        <p:spPr>
          <a:xfrm>
            <a:off x="2255208" y="1775778"/>
            <a:ext cx="6888792" cy="508222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2049" name="Rechteck 2048"/>
          <p:cNvSpPr/>
          <p:nvPr/>
        </p:nvSpPr>
        <p:spPr>
          <a:xfrm>
            <a:off x="0" y="1775778"/>
            <a:ext cx="2267744" cy="508222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118" name="Rechteck 117"/>
          <p:cNvSpPr/>
          <p:nvPr/>
        </p:nvSpPr>
        <p:spPr>
          <a:xfrm>
            <a:off x="-12536" y="1628800"/>
            <a:ext cx="9156536" cy="1469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249735" y="1196975"/>
            <a:ext cx="8640762" cy="863873"/>
          </a:xfrm>
        </p:spPr>
        <p:txBody>
          <a:bodyPr/>
          <a:lstStyle/>
          <a:p>
            <a:pPr marL="0" indent="0" algn="ctr">
              <a:buNone/>
            </a:pPr>
            <a:r>
              <a:rPr lang="de-DE" dirty="0" smtClean="0"/>
              <a:t>Grundidee: Einzelne Image-Icons</a:t>
            </a:r>
            <a:r>
              <a:rPr lang="de-DE" dirty="0"/>
              <a:t> </a:t>
            </a:r>
            <a:r>
              <a:rPr lang="de-DE" dirty="0" smtClean="0"/>
              <a:t>werden zu einem Bild zusammengefasst um schneller ausgeliefert werden zu können.</a:t>
            </a:r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Optimierung…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Indem </a:t>
            </a:r>
            <a:r>
              <a:rPr lang="de-DE" dirty="0"/>
              <a:t>man nur </a:t>
            </a:r>
            <a:r>
              <a:rPr lang="de-DE" dirty="0" smtClean="0"/>
              <a:t>„CSS Sprites“ einsetzt</a:t>
            </a:r>
            <a:endParaRPr lang="de-DE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© iteratec | Datum</a:t>
            </a:r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dirty="0" smtClean="0"/>
              <a:t>Optional: Präsentationstitel</a:t>
            </a:r>
            <a:endParaRPr lang="de-DE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dirty="0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19</a:t>
            </a:fld>
            <a:endParaRPr lang="de-DE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2132856"/>
            <a:ext cx="1629656" cy="41250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" name="Gerade Verbindung mit Pfeil 9"/>
          <p:cNvCxnSpPr>
            <a:stCxn id="29" idx="1"/>
            <a:endCxn id="17" idx="3"/>
          </p:cNvCxnSpPr>
          <p:nvPr/>
        </p:nvCxnSpPr>
        <p:spPr>
          <a:xfrm flipH="1" flipV="1">
            <a:off x="5364088" y="2222866"/>
            <a:ext cx="936104" cy="92323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Gerade Verbindung mit Pfeil 55"/>
          <p:cNvCxnSpPr>
            <a:stCxn id="29" idx="1"/>
            <a:endCxn id="63" idx="3"/>
          </p:cNvCxnSpPr>
          <p:nvPr/>
        </p:nvCxnSpPr>
        <p:spPr>
          <a:xfrm flipH="1" flipV="1">
            <a:off x="3959932" y="2835020"/>
            <a:ext cx="2340260" cy="31107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Gerade Verbindung mit Pfeil 60"/>
          <p:cNvCxnSpPr>
            <a:stCxn id="29" idx="1"/>
            <a:endCxn id="65" idx="3"/>
          </p:cNvCxnSpPr>
          <p:nvPr/>
        </p:nvCxnSpPr>
        <p:spPr>
          <a:xfrm flipH="1" flipV="1">
            <a:off x="5292080" y="2827780"/>
            <a:ext cx="1008112" cy="31831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Rechteck 16"/>
          <p:cNvSpPr/>
          <p:nvPr/>
        </p:nvSpPr>
        <p:spPr>
          <a:xfrm>
            <a:off x="5220072" y="2132856"/>
            <a:ext cx="144016" cy="1800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63" name="Rechteck 62"/>
          <p:cNvSpPr/>
          <p:nvPr/>
        </p:nvSpPr>
        <p:spPr>
          <a:xfrm>
            <a:off x="3887924" y="2745010"/>
            <a:ext cx="72008" cy="1800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65" name="Rechteck 64"/>
          <p:cNvSpPr/>
          <p:nvPr/>
        </p:nvSpPr>
        <p:spPr>
          <a:xfrm>
            <a:off x="5220072" y="2737770"/>
            <a:ext cx="72008" cy="1800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66" name="Rechteck 65"/>
          <p:cNvSpPr/>
          <p:nvPr/>
        </p:nvSpPr>
        <p:spPr>
          <a:xfrm>
            <a:off x="3995936" y="3663026"/>
            <a:ext cx="72008" cy="900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67" name="Rechteck 66"/>
          <p:cNvSpPr/>
          <p:nvPr/>
        </p:nvSpPr>
        <p:spPr>
          <a:xfrm>
            <a:off x="4962560" y="3987062"/>
            <a:ext cx="72008" cy="900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68" name="Rechteck 67"/>
          <p:cNvSpPr/>
          <p:nvPr/>
        </p:nvSpPr>
        <p:spPr>
          <a:xfrm>
            <a:off x="3881304" y="6158795"/>
            <a:ext cx="330656" cy="45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cxnSp>
        <p:nvCxnSpPr>
          <p:cNvPr id="72" name="Gerade Verbindung mit Pfeil 71"/>
          <p:cNvCxnSpPr>
            <a:stCxn id="29" idx="1"/>
            <a:endCxn id="66" idx="3"/>
          </p:cNvCxnSpPr>
          <p:nvPr/>
        </p:nvCxnSpPr>
        <p:spPr>
          <a:xfrm flipH="1">
            <a:off x="4067944" y="3146099"/>
            <a:ext cx="2232248" cy="56193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Gerade Verbindung mit Pfeil 73"/>
          <p:cNvCxnSpPr>
            <a:stCxn id="29" idx="1"/>
            <a:endCxn id="67" idx="3"/>
          </p:cNvCxnSpPr>
          <p:nvPr/>
        </p:nvCxnSpPr>
        <p:spPr>
          <a:xfrm flipH="1">
            <a:off x="5034568" y="3146099"/>
            <a:ext cx="1265624" cy="88596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Gerade Verbindung mit Pfeil 75"/>
          <p:cNvCxnSpPr>
            <a:stCxn id="29" idx="1"/>
            <a:endCxn id="68" idx="0"/>
          </p:cNvCxnSpPr>
          <p:nvPr/>
        </p:nvCxnSpPr>
        <p:spPr>
          <a:xfrm flipH="1">
            <a:off x="4046632" y="3146099"/>
            <a:ext cx="2253560" cy="301269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Rechteck 28"/>
          <p:cNvSpPr/>
          <p:nvPr/>
        </p:nvSpPr>
        <p:spPr>
          <a:xfrm>
            <a:off x="6300192" y="2616817"/>
            <a:ext cx="1152128" cy="1058563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72000" rIns="72000" rtlCol="0" anchor="b"/>
          <a:lstStyle/>
          <a:p>
            <a:pPr algn="ctr"/>
            <a:r>
              <a:rPr lang="de-DE" sz="1000" i="1" dirty="0" smtClean="0">
                <a:solidFill>
                  <a:schemeClr val="tx1"/>
                </a:solidFill>
              </a:rPr>
              <a:t>spritesheet.png</a:t>
            </a:r>
          </a:p>
        </p:txBody>
      </p:sp>
      <p:pic>
        <p:nvPicPr>
          <p:cNvPr id="2052" name="Picture 4" descr="C:\xampp\htdocs\perf-test-suite\assets\images\icons\spritesheet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00" y="2694530"/>
            <a:ext cx="1009650" cy="714375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6" name="Rechteck 105"/>
          <p:cNvSpPr/>
          <p:nvPr/>
        </p:nvSpPr>
        <p:spPr>
          <a:xfrm>
            <a:off x="9756576" y="-2177575"/>
            <a:ext cx="6877664" cy="48084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2048" name="Rechteck 2047"/>
          <p:cNvSpPr/>
          <p:nvPr/>
        </p:nvSpPr>
        <p:spPr>
          <a:xfrm>
            <a:off x="9756576" y="-170711"/>
            <a:ext cx="6876256" cy="3593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de-DE" sz="1600" b="1" dirty="0" smtClean="0">
                <a:solidFill>
                  <a:schemeClr val="tx1"/>
                </a:solidFill>
              </a:rPr>
              <a:t>Die Optimierung im </a:t>
            </a:r>
            <a:r>
              <a:rPr lang="de-DE" sz="1600" b="1" dirty="0" err="1" smtClean="0">
                <a:solidFill>
                  <a:schemeClr val="tx1"/>
                </a:solidFill>
              </a:rPr>
              <a:t>OpenSpeedMonitor</a:t>
            </a:r>
            <a:endParaRPr lang="de-DE" sz="1600" b="1" dirty="0" smtClean="0">
              <a:solidFill>
                <a:schemeClr val="tx1"/>
              </a:solidFill>
            </a:endParaRPr>
          </a:p>
        </p:txBody>
      </p:sp>
      <p:sp>
        <p:nvSpPr>
          <p:cNvPr id="107" name="Textplatzhalter 3"/>
          <p:cNvSpPr>
            <a:spLocks noGrp="1"/>
          </p:cNvSpPr>
          <p:nvPr>
            <p:ph type="body" sz="quarter" idx="14"/>
          </p:nvPr>
        </p:nvSpPr>
        <p:spPr>
          <a:xfrm>
            <a:off x="17923427" y="7809354"/>
            <a:ext cx="842690" cy="342900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108" name="Rechteck 107"/>
          <p:cNvSpPr/>
          <p:nvPr/>
        </p:nvSpPr>
        <p:spPr>
          <a:xfrm>
            <a:off x="10320105" y="5304172"/>
            <a:ext cx="6880248" cy="511109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pic>
        <p:nvPicPr>
          <p:cNvPr id="12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2680" y="5445224"/>
            <a:ext cx="902759" cy="43924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49265" y="5898873"/>
            <a:ext cx="902759" cy="3362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3" name="Geschweifte Klammer rechts 122"/>
          <p:cNvSpPr/>
          <p:nvPr/>
        </p:nvSpPr>
        <p:spPr>
          <a:xfrm>
            <a:off x="11595439" y="6381330"/>
            <a:ext cx="177362" cy="1800200"/>
          </a:xfrm>
          <a:prstGeom prst="rightBrace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24" name="Gerade Verbindung mit Pfeil 123"/>
          <p:cNvCxnSpPr>
            <a:stCxn id="123" idx="1"/>
          </p:cNvCxnSpPr>
          <p:nvPr/>
        </p:nvCxnSpPr>
        <p:spPr>
          <a:xfrm>
            <a:off x="11772801" y="7281430"/>
            <a:ext cx="4176464" cy="0"/>
          </a:xfrm>
          <a:prstGeom prst="straightConnector1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Rechteck 124"/>
          <p:cNvSpPr/>
          <p:nvPr/>
        </p:nvSpPr>
        <p:spPr>
          <a:xfrm>
            <a:off x="7884368" y="3717032"/>
            <a:ext cx="72008" cy="720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126" name="Rechteck 125"/>
          <p:cNvSpPr/>
          <p:nvPr/>
        </p:nvSpPr>
        <p:spPr>
          <a:xfrm>
            <a:off x="11713796" y="7317435"/>
            <a:ext cx="4176464" cy="2160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de-DE" sz="1200" dirty="0" smtClean="0">
                <a:solidFill>
                  <a:schemeClr val="tx1"/>
                </a:solidFill>
              </a:rPr>
              <a:t>Minimierung von vielen Imageicons zu einem „</a:t>
            </a:r>
            <a:r>
              <a:rPr lang="de-DE" sz="1200" dirty="0" err="1" smtClean="0">
                <a:solidFill>
                  <a:schemeClr val="tx1"/>
                </a:solidFill>
              </a:rPr>
              <a:t>Spritesheet</a:t>
            </a:r>
            <a:r>
              <a:rPr lang="de-DE" sz="1200" dirty="0" smtClean="0">
                <a:solidFill>
                  <a:schemeClr val="tx1"/>
                </a:solidFill>
              </a:rPr>
              <a:t>“</a:t>
            </a:r>
          </a:p>
        </p:txBody>
      </p:sp>
      <p:sp>
        <p:nvSpPr>
          <p:cNvPr id="127" name="Rechteck 126"/>
          <p:cNvSpPr/>
          <p:nvPr/>
        </p:nvSpPr>
        <p:spPr>
          <a:xfrm>
            <a:off x="11713796" y="7030146"/>
            <a:ext cx="4176464" cy="2160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de-DE" sz="1200" dirty="0" smtClean="0">
                <a:solidFill>
                  <a:schemeClr val="tx1"/>
                </a:solidFill>
              </a:rPr>
              <a:t>Im </a:t>
            </a:r>
            <a:r>
              <a:rPr lang="de-DE" sz="1200" dirty="0" err="1" smtClean="0">
                <a:solidFill>
                  <a:schemeClr val="tx1"/>
                </a:solidFill>
              </a:rPr>
              <a:t>OpenSpeedMonitor</a:t>
            </a:r>
            <a:r>
              <a:rPr lang="de-DE" sz="1200" dirty="0" smtClean="0">
                <a:solidFill>
                  <a:schemeClr val="tx1"/>
                </a:solidFill>
              </a:rPr>
              <a:t> zu sehen…</a:t>
            </a:r>
          </a:p>
        </p:txBody>
      </p:sp>
    </p:spTree>
    <p:extLst>
      <p:ext uri="{BB962C8B-B14F-4D97-AF65-F5344CB8AC3E}">
        <p14:creationId xmlns:p14="http://schemas.microsoft.com/office/powerpoint/2010/main" val="4015670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4.44444E-6 L -0.38038 -0.00672 " pathEditMode="relative" rAng="0" ptsTypes="AA">
                                      <p:cBhvr>
                                        <p:cTn id="6" dur="3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028" y="-34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" presetClass="exit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" dur="3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" dur="3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" presetClass="exit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300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300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xit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3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3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" presetClass="exit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30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30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" presetClass="exit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3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3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" presetClass="exit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8" dur="300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300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2" presetClass="exit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2" dur="300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300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" presetClass="exit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6" dur="300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300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42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1892 0.61621 L -0.07656 0.61828 " pathEditMode="fixed" rAng="0" ptsTypes="AA">
                                      <p:cBhvr>
                                        <p:cTn id="40" dur="300" spd="-100000" fill="hold"/>
                                        <p:tgtEl>
                                          <p:spTgt spid="20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118" y="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2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3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3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300" fill="hold"/>
                                        <p:tgtEl>
                                          <p:spTgt spid="20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300" fill="hold"/>
                                        <p:tgtEl>
                                          <p:spTgt spid="20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3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3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xit" presetSubtype="2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6" dur="300"/>
                                        <p:tgtEl>
                                          <p:spTgt spid="20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300"/>
                                        <p:tgtEl>
                                          <p:spTgt spid="20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300"/>
                            </p:stCondLst>
                            <p:childTnLst>
                              <p:par>
                                <p:cTn id="60" presetID="42" presetClass="path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8195 -0.51435 L -0.12743 -0.3831 " pathEditMode="fixed" rAng="0" ptsTypes="AA">
                                      <p:cBhvr>
                                        <p:cTn id="61" dur="300" spd="-100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726" y="6551"/>
                                    </p:animMotion>
                                  </p:childTnLst>
                                </p:cTn>
                              </p:par>
                              <p:par>
                                <p:cTn id="62" presetID="42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8195 -0.51459 L 0.11216 -0.36226 " pathEditMode="fixed" rAng="0" ptsTypes="AA">
                                      <p:cBhvr>
                                        <p:cTn id="63" dur="300" spd="-100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705" y="7616"/>
                                    </p:animMotion>
                                  </p:childTnLst>
                                </p:cTn>
                              </p:par>
                              <p:par>
                                <p:cTn id="64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8195 -0.51458 L -0.40364 -0.41643 " pathEditMode="fixed" rAng="0" ptsTypes="AA">
                                      <p:cBhvr>
                                        <p:cTn id="65" dur="300" spd="-100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906" y="4907"/>
                                    </p:animMotion>
                                  </p:childTnLst>
                                </p:cTn>
                              </p:par>
                              <p:par>
                                <p:cTn id="66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8195 -0.51459 L -0.13385 -0.36226 " pathEditMode="fixed" rAng="0" ptsTypes="AA">
                                      <p:cBhvr>
                                        <p:cTn id="67" dur="300" spd="-100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396" y="7616"/>
                                    </p:animMotion>
                                  </p:childTnLst>
                                </p:cTn>
                              </p:par>
                              <p:par>
                                <p:cTn id="68" presetID="42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8195 -0.51435 L -0.11944 -0.3412 " pathEditMode="fixed" rAng="0" ptsTypes="AA">
                                      <p:cBhvr>
                                        <p:cTn id="69" dur="300" spd="-100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125" y="8657"/>
                                    </p:animMotion>
                                  </p:childTnLst>
                                </p:cTn>
                              </p:par>
                              <p:par>
                                <p:cTn id="70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8212 -0.51458 L 0.17118 -0.41458 " pathEditMode="fixed" rAng="0" ptsTypes="AA">
                                      <p:cBhvr>
                                        <p:cTn id="71" dur="300" spd="-100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656" y="50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600"/>
                            </p:stCondLst>
                            <p:childTnLst>
                              <p:par>
                                <p:cTn id="73" presetID="42" presetClass="path" presetSubtype="0" decel="10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1.11111E-6 L -0.00139 -0.03658 " pathEditMode="relative" rAng="0" ptsTypes="AA">
                                      <p:cBhvr>
                                        <p:cTn id="74" dur="3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9" y="-182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" grpId="0" animBg="1"/>
      <p:bldP spid="2049" grpId="0" animBg="1"/>
      <p:bldP spid="118" grpId="0" animBg="1"/>
      <p:bldP spid="29" grpId="0" animBg="1"/>
      <p:bldP spid="2048" grpId="0"/>
      <p:bldP spid="2048" grpId="1"/>
      <p:bldP spid="123" grpId="0" animBg="1"/>
      <p:bldP spid="126" grpId="0"/>
      <p:bldP spid="126" grpId="1"/>
      <p:bldP spid="12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4400" dirty="0" smtClean="0"/>
              <a:t>SSID: HLAG-</a:t>
            </a:r>
            <a:r>
              <a:rPr lang="de-DE" sz="4400" dirty="0" err="1" smtClean="0"/>
              <a:t>itera</a:t>
            </a:r>
            <a:r>
              <a:rPr lang="de-DE" sz="4400" dirty="0" smtClean="0"/>
              <a:t>-</a:t>
            </a:r>
            <a:r>
              <a:rPr lang="de-DE" sz="4400" dirty="0" err="1" smtClean="0"/>
              <a:t>dev</a:t>
            </a:r>
            <a:endParaRPr lang="de-DE" sz="4400" dirty="0" smtClean="0"/>
          </a:p>
          <a:p>
            <a:r>
              <a:rPr lang="de-DE" sz="4400" dirty="0" smtClean="0"/>
              <a:t>Passwort: </a:t>
            </a:r>
            <a:r>
              <a:rPr lang="de-DE" sz="4400" dirty="0" err="1" smtClean="0"/>
              <a:t>itera</a:t>
            </a:r>
            <a:r>
              <a:rPr lang="de-DE" sz="4400" dirty="0" smtClean="0"/>
              <a:t>-WLAN@HLAG</a:t>
            </a:r>
          </a:p>
          <a:p>
            <a:r>
              <a:rPr lang="de-DE" sz="4400" dirty="0"/>
              <a:t> </a:t>
            </a:r>
            <a:r>
              <a:rPr lang="de-DE" sz="4400" dirty="0" err="1" smtClean="0"/>
              <a:t>admin</a:t>
            </a:r>
            <a:endParaRPr lang="de-DE" sz="4400" dirty="0" smtClean="0"/>
          </a:p>
          <a:p>
            <a:r>
              <a:rPr lang="de-DE" sz="4400"/>
              <a:t> </a:t>
            </a:r>
            <a:r>
              <a:rPr lang="de-DE" sz="4400"/>
              <a:t>s4agG5vmJrTj</a:t>
            </a:r>
            <a:endParaRPr lang="de-DE" sz="44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© iteratec | Datum</a:t>
            </a:r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Web</a:t>
            </a:r>
            <a:endParaRPr lang="de-DE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95308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OpenSpeedMonitor</a:t>
            </a:r>
            <a:r>
              <a:rPr lang="de-DE" dirty="0"/>
              <a:t> und Webperformance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sz="2000" dirty="0" smtClean="0"/>
              <a:t>SSL-</a:t>
            </a:r>
            <a:r>
              <a:rPr lang="de-DE" sz="2000" dirty="0" err="1" smtClean="0"/>
              <a:t>Negotiation</a:t>
            </a:r>
            <a:r>
              <a:rPr lang="de-DE" sz="2000" dirty="0" smtClean="0"/>
              <a:t/>
            </a:r>
            <a:br>
              <a:rPr lang="de-DE" sz="2000" dirty="0" smtClean="0"/>
            </a:br>
            <a:endParaRPr lang="de-DE" sz="2000" dirty="0" smtClean="0"/>
          </a:p>
          <a:p>
            <a:r>
              <a:rPr lang="de-DE" sz="2000" dirty="0" smtClean="0"/>
              <a:t>Connection-Aufbau</a:t>
            </a:r>
            <a:br>
              <a:rPr lang="de-DE" sz="2000" dirty="0" smtClean="0"/>
            </a:br>
            <a:endParaRPr lang="de-DE" sz="2000" dirty="0" smtClean="0"/>
          </a:p>
          <a:p>
            <a:r>
              <a:rPr lang="de-DE" sz="2000" dirty="0" smtClean="0"/>
              <a:t>TTFB</a:t>
            </a:r>
            <a:br>
              <a:rPr lang="de-DE" sz="2000" dirty="0" smtClean="0"/>
            </a:br>
            <a:endParaRPr lang="de-DE" sz="2000" dirty="0" smtClean="0"/>
          </a:p>
          <a:p>
            <a:r>
              <a:rPr lang="de-DE" sz="2000" dirty="0" smtClean="0"/>
              <a:t>Content-Download</a:t>
            </a:r>
            <a:endParaRPr lang="de-DE" sz="2000" dirty="0"/>
          </a:p>
        </p:txBody>
      </p:sp>
      <p:sp>
        <p:nvSpPr>
          <p:cNvPr id="9" name="Inhaltsplatzhalter 8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© iteratec | Datum</a:t>
            </a:r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Web</a:t>
            </a:r>
            <a:endParaRPr lang="de-DE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20</a:t>
            </a:fld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Typische Probleme </a:t>
            </a:r>
            <a:r>
              <a:rPr lang="de-DE" dirty="0" smtClean="0"/>
              <a:t>: zu </a:t>
            </a:r>
            <a:r>
              <a:rPr lang="de-DE" dirty="0"/>
              <a:t>lange </a:t>
            </a:r>
            <a:r>
              <a:rPr lang="de-DE" dirty="0" err="1"/>
              <a:t>Requests</a:t>
            </a:r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28440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OpenSpeedMonitor und Webperformance</a:t>
            </a:r>
            <a:endParaRPr lang="de-DE" dirty="0"/>
          </a:p>
        </p:txBody>
      </p:sp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sz="2000" dirty="0" smtClean="0"/>
              <a:t>SSL-</a:t>
            </a:r>
            <a:r>
              <a:rPr lang="de-DE" sz="2000" dirty="0" err="1" smtClean="0"/>
              <a:t>Negotiation</a:t>
            </a:r>
            <a:endParaRPr lang="de-DE" sz="2000" dirty="0" smtClean="0"/>
          </a:p>
          <a:p>
            <a:pPr lvl="1"/>
            <a:r>
              <a:rPr lang="de-DE" sz="2000" dirty="0" smtClean="0"/>
              <a:t>Anderen </a:t>
            </a:r>
            <a:r>
              <a:rPr lang="de-DE" sz="2000" dirty="0" err="1" smtClean="0"/>
              <a:t>Zertifizierer</a:t>
            </a:r>
            <a:r>
              <a:rPr lang="de-DE" sz="2000" dirty="0" smtClean="0"/>
              <a:t> verwenden</a:t>
            </a:r>
          </a:p>
          <a:p>
            <a:pPr lvl="1"/>
            <a:r>
              <a:rPr lang="de-DE" sz="2000" dirty="0" smtClean="0"/>
              <a:t>OCSP </a:t>
            </a:r>
            <a:r>
              <a:rPr lang="de-DE" sz="2000" dirty="0" err="1" smtClean="0"/>
              <a:t>Stapling</a:t>
            </a:r>
            <a:r>
              <a:rPr lang="de-DE" sz="2000" dirty="0" smtClean="0"/>
              <a:t> einsetzen</a:t>
            </a:r>
          </a:p>
          <a:p>
            <a:endParaRPr lang="de-DE" sz="2000" dirty="0" smtClean="0"/>
          </a:p>
          <a:p>
            <a:r>
              <a:rPr lang="de-DE" sz="2000" dirty="0" smtClean="0"/>
              <a:t>Connection-Aufbau</a:t>
            </a:r>
          </a:p>
          <a:p>
            <a:pPr lvl="1"/>
            <a:r>
              <a:rPr lang="de-DE" sz="2000" dirty="0" smtClean="0"/>
              <a:t>Keep-</a:t>
            </a:r>
            <a:r>
              <a:rPr lang="de-DE" sz="2000" dirty="0" err="1" smtClean="0"/>
              <a:t>alive</a:t>
            </a:r>
            <a:r>
              <a:rPr lang="de-DE" sz="2000" dirty="0" smtClean="0"/>
              <a:t> Handling im Connection View prüfen</a:t>
            </a:r>
          </a:p>
          <a:p>
            <a:pPr lvl="1"/>
            <a:r>
              <a:rPr lang="de-DE" sz="2000" dirty="0" smtClean="0"/>
              <a:t>Netzwerk-Infrastruktur optimieren</a:t>
            </a:r>
          </a:p>
          <a:p>
            <a:pPr lvl="1"/>
            <a:endParaRPr lang="de-DE" sz="2000" dirty="0" smtClean="0"/>
          </a:p>
          <a:p>
            <a:r>
              <a:rPr lang="de-DE" sz="2000" dirty="0" smtClean="0"/>
              <a:t>TTFB</a:t>
            </a:r>
          </a:p>
          <a:p>
            <a:pPr lvl="1"/>
            <a:r>
              <a:rPr lang="de-DE" sz="2000" dirty="0" smtClean="0"/>
              <a:t>Streaming / </a:t>
            </a:r>
            <a:r>
              <a:rPr lang="de-DE" sz="2000" dirty="0" err="1" smtClean="0"/>
              <a:t>chunked</a:t>
            </a:r>
            <a:r>
              <a:rPr lang="de-DE" sz="2000" dirty="0" smtClean="0"/>
              <a:t> </a:t>
            </a:r>
            <a:r>
              <a:rPr lang="de-DE" sz="2000" dirty="0" err="1" smtClean="0"/>
              <a:t>encoding</a:t>
            </a:r>
            <a:endParaRPr lang="de-DE" sz="2000" dirty="0" smtClean="0"/>
          </a:p>
          <a:p>
            <a:pPr lvl="1"/>
            <a:r>
              <a:rPr lang="de-DE" sz="2000" dirty="0" smtClean="0"/>
              <a:t>Server-Antwortzeiten optimieren</a:t>
            </a:r>
            <a:br>
              <a:rPr lang="de-DE" sz="2000" dirty="0" smtClean="0"/>
            </a:br>
            <a:endParaRPr lang="de-DE" sz="2000" dirty="0" smtClean="0"/>
          </a:p>
        </p:txBody>
      </p:sp>
      <p:sp>
        <p:nvSpPr>
          <p:cNvPr id="9" name="Inhaltsplatzhalter 8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de-DE" sz="2000" dirty="0" smtClean="0"/>
              <a:t>Content-Download</a:t>
            </a:r>
          </a:p>
          <a:p>
            <a:pPr lvl="1"/>
            <a:r>
              <a:rPr lang="de-DE" sz="2000" dirty="0" smtClean="0"/>
              <a:t>Größe reduzieren</a:t>
            </a:r>
          </a:p>
          <a:p>
            <a:endParaRPr lang="de-DE" sz="1800" dirty="0"/>
          </a:p>
          <a:p>
            <a:r>
              <a:rPr lang="de-DE" sz="1800" dirty="0" err="1" smtClean="0"/>
              <a:t>Javascript</a:t>
            </a:r>
            <a:r>
              <a:rPr lang="de-DE" sz="1800" dirty="0" smtClean="0"/>
              <a:t> + CSS</a:t>
            </a:r>
          </a:p>
          <a:p>
            <a:pPr lvl="1"/>
            <a:r>
              <a:rPr lang="de-DE" sz="1800" dirty="0" smtClean="0"/>
              <a:t>Reduzieren</a:t>
            </a:r>
          </a:p>
          <a:p>
            <a:pPr lvl="1"/>
            <a:r>
              <a:rPr lang="de-DE" sz="1800" dirty="0" err="1" smtClean="0"/>
              <a:t>Minifizieren</a:t>
            </a:r>
            <a:endParaRPr lang="de-DE" sz="1800" dirty="0" smtClean="0"/>
          </a:p>
          <a:p>
            <a:pPr lvl="1"/>
            <a:r>
              <a:rPr lang="de-DE" sz="1800" dirty="0" smtClean="0"/>
              <a:t>Komprimieren (</a:t>
            </a:r>
            <a:r>
              <a:rPr lang="de-DE" sz="1800" dirty="0" err="1" smtClean="0"/>
              <a:t>Gzip</a:t>
            </a:r>
            <a:r>
              <a:rPr lang="de-DE" sz="1800" dirty="0" smtClean="0"/>
              <a:t>)</a:t>
            </a:r>
          </a:p>
          <a:p>
            <a:endParaRPr lang="de-DE" sz="2000" dirty="0" smtClean="0"/>
          </a:p>
          <a:p>
            <a:r>
              <a:rPr lang="de-DE" sz="2000" dirty="0" smtClean="0"/>
              <a:t>Images</a:t>
            </a:r>
          </a:p>
          <a:p>
            <a:pPr lvl="1"/>
            <a:r>
              <a:rPr lang="de-DE" sz="2000" dirty="0" smtClean="0"/>
              <a:t>Auflösung</a:t>
            </a:r>
          </a:p>
          <a:p>
            <a:pPr lvl="1"/>
            <a:r>
              <a:rPr lang="de-DE" sz="2000" dirty="0" smtClean="0"/>
              <a:t>Verlustfreie / verlustbehaftete Komprimierung</a:t>
            </a:r>
          </a:p>
          <a:p>
            <a:pPr lvl="1"/>
            <a:r>
              <a:rPr lang="de-DE" sz="2000" dirty="0" smtClean="0"/>
              <a:t>Formate</a:t>
            </a:r>
            <a:endParaRPr lang="de-DE" sz="2000" dirty="0"/>
          </a:p>
        </p:txBody>
      </p:sp>
      <p:sp>
        <p:nvSpPr>
          <p:cNvPr id="18" name="Textplatzhalter 17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de-DE" smtClean="0"/>
              <a:t>© iteratec | Datum</a:t>
            </a:r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smtClean="0"/>
              <a:t>Web</a:t>
            </a:r>
            <a:endParaRPr lang="de-DE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de-DE" smtClean="0"/>
              <a:t>Seite </a:t>
            </a:r>
            <a:fld id="{26F0CC0A-7687-4B44-955F-AD67B8EF3E28}" type="slidenum">
              <a:rPr lang="de-DE" smtClean="0"/>
              <a:pPr/>
              <a:t>21</a:t>
            </a:fld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Lösungen </a:t>
            </a:r>
            <a:r>
              <a:rPr lang="de-DE" dirty="0"/>
              <a:t>für </a:t>
            </a:r>
            <a:r>
              <a:rPr lang="de-DE" dirty="0" smtClean="0"/>
              <a:t>zu </a:t>
            </a:r>
            <a:r>
              <a:rPr lang="de-DE" dirty="0"/>
              <a:t>lange </a:t>
            </a:r>
            <a:r>
              <a:rPr lang="de-DE" dirty="0" err="1"/>
              <a:t>Requests</a:t>
            </a:r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86757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Inhaltsplatzhalter 9"/>
          <p:cNvSpPr>
            <a:spLocks noGrp="1"/>
          </p:cNvSpPr>
          <p:nvPr>
            <p:ph idx="1"/>
          </p:nvPr>
        </p:nvSpPr>
        <p:spPr>
          <a:xfrm>
            <a:off x="249735" y="1196975"/>
            <a:ext cx="8640762" cy="1151905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Optimierung…</a:t>
            </a: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Indem man CSS und JS </a:t>
            </a:r>
            <a:r>
              <a:rPr lang="de-DE" dirty="0" smtClean="0"/>
              <a:t>Dateien </a:t>
            </a:r>
            <a:r>
              <a:rPr lang="de-DE" dirty="0" smtClean="0"/>
              <a:t>minimiert</a:t>
            </a:r>
            <a:endParaRPr lang="de-DE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© iteratec | Datum</a:t>
            </a:r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Optional: Präsentationstitel</a:t>
            </a:r>
            <a:endParaRPr lang="de-DE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22</a:t>
            </a:fld>
            <a:endParaRPr lang="de-DE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780928"/>
            <a:ext cx="2301875" cy="2408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Pfeil nach rechts 12"/>
          <p:cNvSpPr/>
          <p:nvPr/>
        </p:nvSpPr>
        <p:spPr>
          <a:xfrm>
            <a:off x="3707904" y="3774298"/>
            <a:ext cx="1872208" cy="484632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de-DE" sz="1600" dirty="0" err="1" smtClean="0">
                <a:solidFill>
                  <a:schemeClr val="tx1"/>
                </a:solidFill>
              </a:rPr>
              <a:t>Minifizierung</a:t>
            </a:r>
            <a:endParaRPr lang="de-DE" sz="1600" dirty="0" smtClean="0">
              <a:solidFill>
                <a:schemeClr val="tx1"/>
              </a:solidFill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00" y="2816464"/>
            <a:ext cx="2255837" cy="2400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Rechteck 13"/>
          <p:cNvSpPr/>
          <p:nvPr/>
        </p:nvSpPr>
        <p:spPr>
          <a:xfrm>
            <a:off x="323527" y="5301208"/>
            <a:ext cx="2301875" cy="57606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lvl="1"/>
            <a:r>
              <a:rPr lang="de-DE" dirty="0" smtClean="0"/>
              <a:t>217.1kB</a:t>
            </a:r>
            <a:endParaRPr lang="de-DE" dirty="0"/>
          </a:p>
        </p:txBody>
      </p:sp>
      <p:sp>
        <p:nvSpPr>
          <p:cNvPr id="17" name="Rechteck 16"/>
          <p:cNvSpPr/>
          <p:nvPr/>
        </p:nvSpPr>
        <p:spPr>
          <a:xfrm>
            <a:off x="6373296" y="5301208"/>
            <a:ext cx="2254741" cy="57606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de-DE" sz="1600" dirty="0"/>
              <a:t>171.8kB </a:t>
            </a:r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19" name="Pfeil nach rechts 18"/>
          <p:cNvSpPr/>
          <p:nvPr/>
        </p:nvSpPr>
        <p:spPr>
          <a:xfrm>
            <a:off x="3707904" y="5301208"/>
            <a:ext cx="1872208" cy="484632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de-DE" sz="1600" dirty="0" smtClean="0">
                <a:solidFill>
                  <a:schemeClr val="tx1"/>
                </a:solidFill>
              </a:rPr>
              <a:t>-20%</a:t>
            </a:r>
          </a:p>
        </p:txBody>
      </p:sp>
    </p:spTree>
    <p:extLst>
      <p:ext uri="{BB962C8B-B14F-4D97-AF65-F5344CB8AC3E}">
        <p14:creationId xmlns:p14="http://schemas.microsoft.com/office/powerpoint/2010/main" val="502363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5452 0.60602 L 0.35452 0.00741 " pathEditMode="relative" rAng="0" ptsTypes="AA">
                                      <p:cBhvr>
                                        <p:cTn id="8" dur="3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99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1.48148E-6 L 0.35452 0.0074 " pathEditMode="relative" rAng="0" ptsTypes="AA">
                                      <p:cBhvr>
                                        <p:cTn id="16" dur="300" spd="-100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726" y="37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3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3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3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3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7" grpId="0" animBg="1"/>
      <p:bldP spid="1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2000" dirty="0" smtClean="0"/>
              <a:t>Images</a:t>
            </a:r>
          </a:p>
          <a:p>
            <a:r>
              <a:rPr lang="de-DE" sz="2000" dirty="0" err="1" smtClean="0"/>
              <a:t>Javascripte</a:t>
            </a:r>
            <a:r>
              <a:rPr lang="de-DE" sz="2000" dirty="0" smtClean="0"/>
              <a:t> + CSS</a:t>
            </a:r>
          </a:p>
          <a:p>
            <a:r>
              <a:rPr lang="de-DE" sz="2000" dirty="0" smtClean="0"/>
              <a:t>Fonts</a:t>
            </a:r>
          </a:p>
          <a:p>
            <a:r>
              <a:rPr lang="de-DE" sz="2000" dirty="0" smtClean="0"/>
              <a:t>Tracking / </a:t>
            </a:r>
            <a:r>
              <a:rPr lang="de-DE" sz="2000" dirty="0" err="1" smtClean="0"/>
              <a:t>Adserver</a:t>
            </a:r>
            <a:r>
              <a:rPr lang="de-DE" sz="2000" dirty="0" smtClean="0"/>
              <a:t> / Performance-Marketing</a:t>
            </a:r>
          </a:p>
          <a:p>
            <a:r>
              <a:rPr lang="de-DE" sz="2000" dirty="0" smtClean="0"/>
              <a:t>AJAX</a:t>
            </a:r>
            <a:endParaRPr lang="de-DE" sz="20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OpenSpeedMonitor</a:t>
            </a:r>
            <a:r>
              <a:rPr lang="de-DE" dirty="0"/>
              <a:t> und Webperformance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Typische Probleme : zu </a:t>
            </a:r>
            <a:r>
              <a:rPr lang="de-DE" dirty="0" smtClean="0"/>
              <a:t>viele </a:t>
            </a:r>
            <a:r>
              <a:rPr lang="de-DE" dirty="0" err="1" smtClean="0"/>
              <a:t>Requests</a:t>
            </a:r>
            <a:endParaRPr lang="de-DE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© iteratec | Datum</a:t>
            </a:r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Web</a:t>
            </a:r>
            <a:endParaRPr lang="de-DE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23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83927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2000" dirty="0" smtClean="0"/>
              <a:t>Images</a:t>
            </a:r>
          </a:p>
          <a:p>
            <a:pPr lvl="1"/>
            <a:r>
              <a:rPr lang="de-DE" sz="2000" dirty="0" smtClean="0"/>
              <a:t>Verschieben ins </a:t>
            </a:r>
            <a:r>
              <a:rPr lang="de-DE" sz="2000" dirty="0" err="1" smtClean="0"/>
              <a:t>onload</a:t>
            </a:r>
            <a:endParaRPr lang="de-DE" sz="2000" dirty="0" smtClean="0"/>
          </a:p>
          <a:p>
            <a:pPr lvl="1"/>
            <a:r>
              <a:rPr lang="de-DE" sz="2000" dirty="0" smtClean="0"/>
              <a:t>Zusammenfassen (Image-Fonts oder </a:t>
            </a:r>
            <a:r>
              <a:rPr lang="de-DE" sz="2000" dirty="0"/>
              <a:t>CSS-Sprites</a:t>
            </a:r>
            <a:r>
              <a:rPr lang="de-DE" sz="2000" dirty="0" smtClean="0"/>
              <a:t>)</a:t>
            </a:r>
          </a:p>
          <a:p>
            <a:r>
              <a:rPr lang="de-DE" sz="2000" dirty="0" err="1" smtClean="0"/>
              <a:t>Javascripte</a:t>
            </a:r>
            <a:r>
              <a:rPr lang="de-DE" sz="2000" dirty="0" smtClean="0"/>
              <a:t> + CSS</a:t>
            </a:r>
          </a:p>
          <a:p>
            <a:pPr lvl="1"/>
            <a:r>
              <a:rPr lang="de-DE" sz="2000" dirty="0" smtClean="0"/>
              <a:t>Kombinieren / </a:t>
            </a:r>
            <a:r>
              <a:rPr lang="de-DE" sz="2000" dirty="0" err="1" smtClean="0"/>
              <a:t>Bundlen</a:t>
            </a:r>
            <a:endParaRPr lang="de-DE" sz="2000" dirty="0" smtClean="0"/>
          </a:p>
          <a:p>
            <a:pPr lvl="1"/>
            <a:r>
              <a:rPr lang="de-DE" sz="2000" dirty="0" smtClean="0"/>
              <a:t>Caching verbessern:</a:t>
            </a:r>
          </a:p>
          <a:p>
            <a:pPr lvl="2"/>
            <a:r>
              <a:rPr lang="de-DE" sz="1800" dirty="0" err="1" smtClean="0"/>
              <a:t>Versionierung</a:t>
            </a:r>
            <a:r>
              <a:rPr lang="de-DE" sz="1800" dirty="0" smtClean="0"/>
              <a:t> + lange Cachebarkeit</a:t>
            </a:r>
          </a:p>
          <a:p>
            <a:pPr lvl="2"/>
            <a:r>
              <a:rPr lang="de-DE" sz="1800" dirty="0" smtClean="0"/>
              <a:t>Identische Bundles auf verschiedenen Seiten einsetzen</a:t>
            </a:r>
          </a:p>
          <a:p>
            <a:pPr lvl="1"/>
            <a:r>
              <a:rPr lang="de-DE" sz="2000" dirty="0" smtClean="0"/>
              <a:t>Kritischen Pfad identifizieren</a:t>
            </a:r>
          </a:p>
          <a:p>
            <a:pPr lvl="2"/>
            <a:r>
              <a:rPr lang="de-DE" sz="1800" dirty="0" smtClean="0"/>
              <a:t>Critical </a:t>
            </a:r>
            <a:r>
              <a:rPr lang="de-DE" sz="1800" dirty="0" err="1" smtClean="0"/>
              <a:t>inlinen</a:t>
            </a:r>
            <a:r>
              <a:rPr lang="de-DE" sz="1800" dirty="0" smtClean="0"/>
              <a:t>, Non-</a:t>
            </a:r>
            <a:r>
              <a:rPr lang="de-DE" sz="1800" dirty="0" err="1" smtClean="0"/>
              <a:t>critical</a:t>
            </a:r>
            <a:r>
              <a:rPr lang="de-DE" sz="1800" dirty="0" smtClean="0"/>
              <a:t> ins </a:t>
            </a:r>
            <a:r>
              <a:rPr lang="de-DE" sz="1800" dirty="0" err="1" smtClean="0"/>
              <a:t>onload</a:t>
            </a:r>
            <a:endParaRPr lang="de-DE" sz="1800" dirty="0" smtClean="0"/>
          </a:p>
          <a:p>
            <a:r>
              <a:rPr lang="de-DE" sz="2000" dirty="0" smtClean="0"/>
              <a:t>Fonts</a:t>
            </a:r>
          </a:p>
          <a:p>
            <a:pPr lvl="1"/>
            <a:r>
              <a:rPr lang="de-DE" sz="2000" dirty="0" smtClean="0"/>
              <a:t>Nicht verwendete Zeichen und Schriftsätze entfernen</a:t>
            </a:r>
          </a:p>
          <a:p>
            <a:pPr lvl="1"/>
            <a:r>
              <a:rPr lang="de-DE" sz="2000" dirty="0" smtClean="0"/>
              <a:t>Verschieben ins </a:t>
            </a:r>
            <a:r>
              <a:rPr lang="de-DE" sz="2000" dirty="0" err="1" smtClean="0"/>
              <a:t>onload</a:t>
            </a:r>
            <a:endParaRPr lang="de-DE" sz="2000" dirty="0" smtClean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OpenSpeedMonitor</a:t>
            </a:r>
            <a:r>
              <a:rPr lang="de-DE" dirty="0"/>
              <a:t> und Webperformance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Lösungen für zu viele </a:t>
            </a:r>
            <a:r>
              <a:rPr lang="de-DE" dirty="0" err="1" smtClean="0"/>
              <a:t>Requests</a:t>
            </a:r>
            <a:endParaRPr lang="de-DE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© iteratec | Datum</a:t>
            </a:r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Web</a:t>
            </a:r>
            <a:endParaRPr lang="de-DE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24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18836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nhaltsplatzhalt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2000" b="1" dirty="0" smtClean="0"/>
              <a:t>Blockierende externe </a:t>
            </a:r>
            <a:r>
              <a:rPr lang="de-DE" sz="2000" b="1" dirty="0" err="1" smtClean="0"/>
              <a:t>Javascript</a:t>
            </a:r>
            <a:r>
              <a:rPr lang="de-DE" sz="2000" b="1" dirty="0" smtClean="0"/>
              <a:t>-Dateien im Head des </a:t>
            </a:r>
            <a:r>
              <a:rPr lang="de-DE" sz="2000" b="1" dirty="0" err="1" smtClean="0"/>
              <a:t>HTML‘s</a:t>
            </a:r>
            <a:endParaRPr lang="de-DE" sz="2000" b="1" dirty="0" smtClean="0"/>
          </a:p>
          <a:p>
            <a:pPr marL="0" indent="0">
              <a:buNone/>
            </a:pPr>
            <a:endParaRPr lang="de-DE" sz="2000" b="1" dirty="0" smtClean="0"/>
          </a:p>
          <a:p>
            <a:pPr marL="0" indent="0">
              <a:buNone/>
            </a:pPr>
            <a:endParaRPr lang="de-DE" sz="2000" b="1" dirty="0"/>
          </a:p>
          <a:p>
            <a:pPr marL="0" indent="0">
              <a:buNone/>
            </a:pPr>
            <a:endParaRPr lang="de-DE" sz="2000" b="1" dirty="0" smtClean="0"/>
          </a:p>
          <a:p>
            <a:pPr marL="0" indent="0">
              <a:buNone/>
            </a:pPr>
            <a:endParaRPr lang="de-DE" sz="2000" b="1" dirty="0"/>
          </a:p>
          <a:p>
            <a:pPr marL="0" indent="0">
              <a:buNone/>
            </a:pPr>
            <a:endParaRPr lang="de-DE" sz="2000" b="1" dirty="0" smtClean="0"/>
          </a:p>
          <a:p>
            <a:pPr marL="0" indent="0">
              <a:buNone/>
            </a:pPr>
            <a:endParaRPr lang="de-DE" sz="2000" b="1" dirty="0"/>
          </a:p>
          <a:p>
            <a:pPr marL="0" indent="0">
              <a:buNone/>
            </a:pPr>
            <a:r>
              <a:rPr lang="de-DE" sz="2000" b="1" dirty="0" smtClean="0"/>
              <a:t>Lösung</a:t>
            </a:r>
            <a:r>
              <a:rPr lang="de-DE" sz="1800" b="1" dirty="0" smtClean="0"/>
              <a:t>:</a:t>
            </a:r>
          </a:p>
          <a:p>
            <a:pPr marL="0" indent="0">
              <a:buNone/>
            </a:pPr>
            <a:r>
              <a:rPr lang="de-DE" sz="1800" dirty="0" smtClean="0"/>
              <a:t>Wenn Möglich an das Ende des Bodys verschieben oder asynchron laden</a:t>
            </a:r>
          </a:p>
          <a:p>
            <a:pPr marL="0" indent="0">
              <a:buNone/>
            </a:pPr>
            <a:r>
              <a:rPr lang="de-DE" sz="1800" dirty="0" smtClean="0"/>
              <a:t>Wenn nicht möglich sollten kritische Teile inline stehen und der Rest verschoben </a:t>
            </a:r>
            <a:r>
              <a:rPr lang="de-DE" sz="1800" dirty="0" smtClean="0"/>
              <a:t>werden.</a:t>
            </a:r>
            <a:r>
              <a:rPr lang="de-DE" sz="1800" dirty="0" smtClean="0"/>
              <a:t/>
            </a:r>
            <a:br>
              <a:rPr lang="de-DE" sz="1800" dirty="0" smtClean="0"/>
            </a:br>
            <a:endParaRPr lang="en-AU" sz="1800" dirty="0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Optimierung…</a:t>
            </a:r>
            <a:endParaRPr lang="en-AU" dirty="0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Durch das </a:t>
            </a:r>
            <a:r>
              <a:rPr lang="de-DE" dirty="0" err="1" smtClean="0"/>
              <a:t>Inlinen</a:t>
            </a:r>
            <a:r>
              <a:rPr lang="de-DE" dirty="0" smtClean="0"/>
              <a:t> </a:t>
            </a:r>
            <a:r>
              <a:rPr lang="de-DE" dirty="0"/>
              <a:t>kritischer </a:t>
            </a:r>
            <a:r>
              <a:rPr lang="de-DE" dirty="0" err="1"/>
              <a:t>Javascripte</a:t>
            </a:r>
            <a:r>
              <a:rPr lang="de-DE" dirty="0"/>
              <a:t> (</a:t>
            </a:r>
            <a:r>
              <a:rPr lang="de-DE" dirty="0" err="1"/>
              <a:t>above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fold</a:t>
            </a:r>
            <a:r>
              <a:rPr lang="de-DE" dirty="0"/>
              <a:t>)</a:t>
            </a:r>
            <a:endParaRPr lang="de-DE" dirty="0" smtClean="0"/>
          </a:p>
          <a:p>
            <a:endParaRPr lang="en-AU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© iteratec | 18.02.2015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Performance Quickcheck MAK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25</a:t>
            </a:fld>
            <a:endParaRPr lang="de-DE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519" y="1700808"/>
            <a:ext cx="7567897" cy="1933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390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nhaltsplatzhalt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2000" b="1" dirty="0" smtClean="0"/>
              <a:t>Blockierende externe </a:t>
            </a:r>
            <a:r>
              <a:rPr lang="de-DE" sz="2000" b="1" dirty="0"/>
              <a:t>CSS-Dateien</a:t>
            </a:r>
            <a:endParaRPr lang="de-DE" sz="2000" b="1" dirty="0" smtClean="0"/>
          </a:p>
          <a:p>
            <a:pPr marL="0" indent="0">
              <a:buNone/>
            </a:pPr>
            <a:endParaRPr lang="de-DE" sz="2000" b="1" dirty="0" smtClean="0"/>
          </a:p>
          <a:p>
            <a:pPr marL="0" indent="0">
              <a:buNone/>
            </a:pPr>
            <a:endParaRPr lang="de-DE" sz="2000" b="1" dirty="0"/>
          </a:p>
          <a:p>
            <a:pPr marL="0" indent="0">
              <a:buNone/>
            </a:pPr>
            <a:endParaRPr lang="de-DE" sz="2000" b="1" dirty="0" smtClean="0"/>
          </a:p>
          <a:p>
            <a:pPr marL="0" indent="0">
              <a:buNone/>
            </a:pPr>
            <a:endParaRPr lang="de-DE" sz="2000" b="1" dirty="0"/>
          </a:p>
          <a:p>
            <a:pPr marL="0" indent="0">
              <a:buNone/>
            </a:pPr>
            <a:endParaRPr lang="de-DE" sz="2000" b="1" dirty="0" smtClean="0"/>
          </a:p>
          <a:p>
            <a:pPr marL="0" indent="0">
              <a:buNone/>
            </a:pPr>
            <a:endParaRPr lang="de-DE" sz="2000" b="1" dirty="0"/>
          </a:p>
          <a:p>
            <a:pPr marL="0" indent="0">
              <a:buNone/>
            </a:pPr>
            <a:r>
              <a:rPr lang="de-DE" sz="2000" b="1" dirty="0" smtClean="0"/>
              <a:t>Lösung</a:t>
            </a:r>
            <a:r>
              <a:rPr lang="de-DE" sz="1800" b="1" dirty="0" smtClean="0"/>
              <a:t>:</a:t>
            </a:r>
          </a:p>
          <a:p>
            <a:pPr marL="0" indent="0">
              <a:buNone/>
            </a:pPr>
            <a:r>
              <a:rPr lang="de-DE" sz="1800" dirty="0"/>
              <a:t>Styles, die für den </a:t>
            </a:r>
            <a:r>
              <a:rPr lang="de-DE" sz="1800" dirty="0" err="1"/>
              <a:t>above</a:t>
            </a:r>
            <a:r>
              <a:rPr lang="de-DE" sz="1800" dirty="0"/>
              <a:t> </a:t>
            </a:r>
            <a:r>
              <a:rPr lang="de-DE" sz="1800" dirty="0" err="1"/>
              <a:t>the</a:t>
            </a:r>
            <a:r>
              <a:rPr lang="de-DE" sz="1800" dirty="0"/>
              <a:t> </a:t>
            </a:r>
            <a:r>
              <a:rPr lang="de-DE" sz="1800" dirty="0" err="1"/>
              <a:t>fold</a:t>
            </a:r>
            <a:r>
              <a:rPr lang="de-DE" sz="1800" dirty="0"/>
              <a:t>-Inhalt erforderlich  sind </a:t>
            </a:r>
            <a:r>
              <a:rPr lang="de-DE" sz="1800" dirty="0" err="1"/>
              <a:t>inlinen</a:t>
            </a:r>
            <a:endParaRPr lang="de-DE" sz="1800" dirty="0"/>
          </a:p>
          <a:p>
            <a:pPr marL="0" indent="0">
              <a:buNone/>
            </a:pPr>
            <a:r>
              <a:rPr lang="de-DE" sz="1800" dirty="0"/>
              <a:t>Den Rest nach dem </a:t>
            </a:r>
            <a:r>
              <a:rPr lang="de-DE" sz="1800" dirty="0" err="1"/>
              <a:t>onload</a:t>
            </a:r>
            <a:r>
              <a:rPr lang="de-DE" sz="1800" dirty="0"/>
              <a:t> </a:t>
            </a:r>
            <a:r>
              <a:rPr lang="de-DE" sz="1800" dirty="0" smtClean="0"/>
              <a:t>nachladen.</a:t>
            </a:r>
            <a:r>
              <a:rPr lang="de-DE" sz="1800" dirty="0" smtClean="0"/>
              <a:t/>
            </a:r>
            <a:br>
              <a:rPr lang="de-DE" sz="1800" dirty="0" smtClean="0"/>
            </a:br>
            <a:endParaRPr lang="en-AU" sz="1800" dirty="0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Optimierung…</a:t>
            </a:r>
            <a:endParaRPr lang="en-AU" dirty="0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Durch das </a:t>
            </a:r>
            <a:r>
              <a:rPr lang="de-DE" dirty="0" err="1" smtClean="0"/>
              <a:t>Inlinen</a:t>
            </a:r>
            <a:r>
              <a:rPr lang="de-DE" dirty="0" smtClean="0"/>
              <a:t> kritischer Styles (</a:t>
            </a:r>
            <a:r>
              <a:rPr lang="de-DE" dirty="0" err="1" smtClean="0"/>
              <a:t>above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fold</a:t>
            </a:r>
            <a:r>
              <a:rPr lang="de-DE" dirty="0" smtClean="0"/>
              <a:t>)</a:t>
            </a:r>
            <a:endParaRPr lang="de-DE" dirty="0" smtClean="0"/>
          </a:p>
          <a:p>
            <a:endParaRPr lang="en-AU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© iteratec | 18.02.2015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Performance Quickcheck MAK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26</a:t>
            </a:fld>
            <a:endParaRPr lang="de-DE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519" y="1700808"/>
            <a:ext cx="7567897" cy="1933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939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2000" dirty="0" smtClean="0"/>
              <a:t>Images</a:t>
            </a:r>
          </a:p>
          <a:p>
            <a:pPr lvl="1"/>
            <a:r>
              <a:rPr lang="de-DE" sz="2000" dirty="0" smtClean="0"/>
              <a:t>Verschieben ins </a:t>
            </a:r>
            <a:r>
              <a:rPr lang="de-DE" sz="2000" dirty="0" err="1" smtClean="0"/>
              <a:t>onload</a:t>
            </a:r>
            <a:endParaRPr lang="de-DE" sz="2000" dirty="0" smtClean="0"/>
          </a:p>
          <a:p>
            <a:pPr lvl="1"/>
            <a:r>
              <a:rPr lang="de-DE" sz="2000" dirty="0" smtClean="0"/>
              <a:t>Zusammenfassen (Image-Fonts oder </a:t>
            </a:r>
            <a:r>
              <a:rPr lang="de-DE" sz="2000" dirty="0"/>
              <a:t>CSS-Sprites</a:t>
            </a:r>
            <a:r>
              <a:rPr lang="de-DE" sz="2000" dirty="0" smtClean="0"/>
              <a:t>)</a:t>
            </a:r>
          </a:p>
          <a:p>
            <a:r>
              <a:rPr lang="de-DE" sz="2000" dirty="0" err="1" smtClean="0"/>
              <a:t>Javascripte</a:t>
            </a:r>
            <a:r>
              <a:rPr lang="de-DE" sz="2000" dirty="0" smtClean="0"/>
              <a:t> + CSS</a:t>
            </a:r>
          </a:p>
          <a:p>
            <a:pPr lvl="1"/>
            <a:r>
              <a:rPr lang="de-DE" sz="2000" dirty="0" smtClean="0"/>
              <a:t>Kombinieren / </a:t>
            </a:r>
            <a:r>
              <a:rPr lang="de-DE" sz="2000" dirty="0" err="1" smtClean="0"/>
              <a:t>Bundlen</a:t>
            </a:r>
            <a:endParaRPr lang="de-DE" sz="2000" dirty="0" smtClean="0"/>
          </a:p>
          <a:p>
            <a:pPr lvl="1"/>
            <a:r>
              <a:rPr lang="de-DE" sz="2000" dirty="0" smtClean="0"/>
              <a:t>Caching verbessern:</a:t>
            </a:r>
          </a:p>
          <a:p>
            <a:pPr lvl="2"/>
            <a:r>
              <a:rPr lang="de-DE" sz="1800" dirty="0" err="1" smtClean="0"/>
              <a:t>Versionierung</a:t>
            </a:r>
            <a:r>
              <a:rPr lang="de-DE" sz="1800" dirty="0" smtClean="0"/>
              <a:t> + lange Cachebarkeit</a:t>
            </a:r>
          </a:p>
          <a:p>
            <a:pPr lvl="2"/>
            <a:r>
              <a:rPr lang="de-DE" sz="1800" dirty="0" smtClean="0"/>
              <a:t>Identische Bundles auf verschiedenen Seiten einsetzen</a:t>
            </a:r>
          </a:p>
          <a:p>
            <a:pPr lvl="1"/>
            <a:r>
              <a:rPr lang="de-DE" sz="2000" dirty="0" smtClean="0"/>
              <a:t>Kritischen Pfad identifizieren</a:t>
            </a:r>
          </a:p>
          <a:p>
            <a:pPr lvl="2"/>
            <a:r>
              <a:rPr lang="de-DE" sz="1800" dirty="0" smtClean="0"/>
              <a:t>Critical </a:t>
            </a:r>
            <a:r>
              <a:rPr lang="de-DE" sz="1800" dirty="0" err="1" smtClean="0"/>
              <a:t>inlinen</a:t>
            </a:r>
            <a:r>
              <a:rPr lang="de-DE" sz="1800" dirty="0" smtClean="0"/>
              <a:t>, Non-</a:t>
            </a:r>
            <a:r>
              <a:rPr lang="de-DE" sz="1800" dirty="0" err="1" smtClean="0"/>
              <a:t>critical</a:t>
            </a:r>
            <a:r>
              <a:rPr lang="de-DE" sz="1800" dirty="0" smtClean="0"/>
              <a:t> ins </a:t>
            </a:r>
            <a:r>
              <a:rPr lang="de-DE" sz="1800" dirty="0" err="1" smtClean="0"/>
              <a:t>onload</a:t>
            </a:r>
            <a:endParaRPr lang="de-DE" sz="1800" dirty="0" smtClean="0"/>
          </a:p>
          <a:p>
            <a:r>
              <a:rPr lang="de-DE" sz="2000" dirty="0" smtClean="0"/>
              <a:t>Fonts</a:t>
            </a:r>
          </a:p>
          <a:p>
            <a:pPr lvl="1"/>
            <a:r>
              <a:rPr lang="de-DE" sz="2000" dirty="0" smtClean="0"/>
              <a:t>Nicht verwendete Zeichen und Schriftsätze entfernen</a:t>
            </a:r>
          </a:p>
          <a:p>
            <a:pPr lvl="1"/>
            <a:r>
              <a:rPr lang="de-DE" sz="2000" dirty="0" smtClean="0"/>
              <a:t>Verschieben ins </a:t>
            </a:r>
            <a:r>
              <a:rPr lang="de-DE" sz="2000" dirty="0" err="1" smtClean="0"/>
              <a:t>onload</a:t>
            </a:r>
            <a:endParaRPr lang="de-DE" sz="2000" dirty="0" smtClean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OpenSpeedMonitor</a:t>
            </a:r>
            <a:r>
              <a:rPr lang="de-DE" dirty="0"/>
              <a:t> und Webperformance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Lösungen für zu viele </a:t>
            </a:r>
            <a:r>
              <a:rPr lang="de-DE" dirty="0" err="1" smtClean="0"/>
              <a:t>Requests</a:t>
            </a:r>
            <a:endParaRPr lang="de-DE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© iteratec | Datum</a:t>
            </a:r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Web</a:t>
            </a:r>
            <a:endParaRPr lang="de-DE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27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48669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2000" dirty="0" smtClean="0"/>
              <a:t>Tracking / </a:t>
            </a:r>
            <a:r>
              <a:rPr lang="de-DE" sz="2000" dirty="0" err="1" smtClean="0"/>
              <a:t>Adserver</a:t>
            </a:r>
            <a:r>
              <a:rPr lang="de-DE" sz="2000" dirty="0" smtClean="0"/>
              <a:t> / Performance-Marketing</a:t>
            </a:r>
          </a:p>
          <a:p>
            <a:pPr lvl="1"/>
            <a:r>
              <a:rPr lang="de-DE" sz="2000" dirty="0" smtClean="0"/>
              <a:t>Generell ins </a:t>
            </a:r>
            <a:r>
              <a:rPr lang="de-DE" sz="2000" dirty="0" err="1" smtClean="0"/>
              <a:t>onload</a:t>
            </a:r>
            <a:r>
              <a:rPr lang="de-DE" sz="2000" dirty="0" smtClean="0"/>
              <a:t> verschieben</a:t>
            </a:r>
          </a:p>
          <a:p>
            <a:pPr lvl="1"/>
            <a:r>
              <a:rPr lang="de-DE" sz="2000" dirty="0" smtClean="0"/>
              <a:t>Einbindung optimieren (1 Request pro eingebundenem Partner)</a:t>
            </a:r>
          </a:p>
          <a:p>
            <a:r>
              <a:rPr lang="de-DE" sz="2000" dirty="0" smtClean="0"/>
              <a:t>AJAX</a:t>
            </a:r>
          </a:p>
          <a:p>
            <a:pPr lvl="1"/>
            <a:r>
              <a:rPr lang="de-DE" sz="2000" dirty="0" smtClean="0"/>
              <a:t>Jeder Call verursacht einen </a:t>
            </a:r>
            <a:r>
              <a:rPr lang="de-DE" sz="2000" dirty="0" err="1" smtClean="0"/>
              <a:t>Roundtrip</a:t>
            </a:r>
            <a:endParaRPr lang="de-DE" sz="2000" dirty="0" smtClean="0"/>
          </a:p>
          <a:p>
            <a:pPr lvl="1"/>
            <a:r>
              <a:rPr lang="de-DE" sz="2000" dirty="0" smtClean="0"/>
              <a:t>Mit Augenmaß einsetzen</a:t>
            </a:r>
          </a:p>
          <a:p>
            <a:pPr lvl="1"/>
            <a:r>
              <a:rPr lang="de-DE" sz="2000" dirty="0"/>
              <a:t>AJAX-Calls </a:t>
            </a:r>
            <a:r>
              <a:rPr lang="de-DE" sz="2000" dirty="0" smtClean="0"/>
              <a:t>zusammenfassen</a:t>
            </a:r>
          </a:p>
          <a:p>
            <a:pPr lvl="1"/>
            <a:r>
              <a:rPr lang="de-DE" sz="2000" dirty="0" smtClean="0"/>
              <a:t>Statt AJAX Server-seitige </a:t>
            </a:r>
            <a:r>
              <a:rPr lang="de-DE" sz="2000" dirty="0" err="1" smtClean="0"/>
              <a:t>Includes</a:t>
            </a:r>
            <a:r>
              <a:rPr lang="de-DE" sz="2000" dirty="0" smtClean="0"/>
              <a:t> einsetzen (ESI)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OpenSpeedMonitor</a:t>
            </a:r>
            <a:r>
              <a:rPr lang="de-DE" dirty="0"/>
              <a:t> und Webperformance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Lösungen für zu viele </a:t>
            </a:r>
            <a:r>
              <a:rPr lang="de-DE" dirty="0" err="1" smtClean="0"/>
              <a:t>Requests</a:t>
            </a:r>
            <a:endParaRPr lang="de-DE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© iteratec | Datum</a:t>
            </a:r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Web</a:t>
            </a:r>
            <a:endParaRPr lang="de-DE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28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08823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Link und Toolsammlung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© iteratec | Datum</a:t>
            </a:r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Optional: Präsentationstitel</a:t>
            </a:r>
            <a:endParaRPr lang="de-DE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29</a:t>
            </a:fld>
            <a:endParaRPr lang="de-DE" dirty="0"/>
          </a:p>
        </p:txBody>
      </p:sp>
      <p:graphicFrame>
        <p:nvGraphicFramePr>
          <p:cNvPr id="11" name="Inhaltsplatzhalter 10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26642325"/>
              </p:ext>
            </p:extLst>
          </p:nvPr>
        </p:nvGraphicFramePr>
        <p:xfrm>
          <a:off x="249238" y="1196975"/>
          <a:ext cx="8640762" cy="51117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18483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OpenSpeedMonitor</a:t>
            </a:r>
            <a:r>
              <a:rPr lang="de-DE" dirty="0" smtClean="0"/>
              <a:t> und </a:t>
            </a:r>
            <a:r>
              <a:rPr lang="de-DE" dirty="0" err="1" smtClean="0"/>
              <a:t>WebPagetest</a:t>
            </a:r>
            <a:endParaRPr lang="de-DE" dirty="0"/>
          </a:p>
        </p:txBody>
      </p:sp>
      <p:sp>
        <p:nvSpPr>
          <p:cNvPr id="10" name="Inhaltsplatzhalter 9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Begrüßung</a:t>
            </a:r>
          </a:p>
          <a:p>
            <a:r>
              <a:rPr lang="de-DE" dirty="0"/>
              <a:t>warum </a:t>
            </a:r>
            <a:r>
              <a:rPr lang="de-DE" dirty="0" err="1"/>
              <a:t>Perforrmance</a:t>
            </a:r>
            <a:endParaRPr lang="de-DE" dirty="0"/>
          </a:p>
          <a:p>
            <a:r>
              <a:rPr lang="de-DE" dirty="0"/>
              <a:t>Beispielseite erklären</a:t>
            </a:r>
          </a:p>
          <a:p>
            <a:r>
              <a:rPr lang="de-DE" dirty="0"/>
              <a:t>ÜBUNG: Beispielseite </a:t>
            </a:r>
            <a:r>
              <a:rPr lang="de-DE" dirty="0" err="1"/>
              <a:t>clonen</a:t>
            </a:r>
            <a:endParaRPr lang="de-DE" dirty="0"/>
          </a:p>
          <a:p>
            <a:r>
              <a:rPr lang="de-DE" dirty="0"/>
              <a:t>Browser-Tools – </a:t>
            </a:r>
            <a:r>
              <a:rPr lang="de-DE" dirty="0" err="1" smtClean="0"/>
              <a:t>Bookmarklets</a:t>
            </a:r>
            <a:endParaRPr lang="de-DE" dirty="0" smtClean="0"/>
          </a:p>
          <a:p>
            <a:pPr lvl="1"/>
            <a:r>
              <a:rPr lang="de-DE" dirty="0" smtClean="0"/>
              <a:t>ÜBUNG</a:t>
            </a:r>
            <a:endParaRPr lang="de-DE" dirty="0"/>
          </a:p>
          <a:p>
            <a:r>
              <a:rPr lang="de-DE" dirty="0"/>
              <a:t>Browser-Tools – </a:t>
            </a:r>
            <a:r>
              <a:rPr lang="de-DE" dirty="0" smtClean="0"/>
              <a:t>Wasserfall</a:t>
            </a:r>
          </a:p>
          <a:p>
            <a:pPr lvl="1"/>
            <a:r>
              <a:rPr lang="de-DE" dirty="0" smtClean="0"/>
              <a:t>ÜBUNG</a:t>
            </a:r>
            <a:endParaRPr lang="de-DE" dirty="0"/>
          </a:p>
          <a:p>
            <a:r>
              <a:rPr lang="de-DE" dirty="0"/>
              <a:t>WPT-Server-Messung und </a:t>
            </a:r>
            <a:r>
              <a:rPr lang="de-DE" dirty="0" smtClean="0"/>
              <a:t>Ergebnisse</a:t>
            </a:r>
          </a:p>
          <a:p>
            <a:pPr lvl="1"/>
            <a:r>
              <a:rPr lang="de-DE" dirty="0" smtClean="0"/>
              <a:t>ÜBUNG</a:t>
            </a:r>
            <a:endParaRPr lang="de-DE" dirty="0"/>
          </a:p>
          <a:p>
            <a:r>
              <a:rPr lang="de-DE" dirty="0"/>
              <a:t>OSM-Messung </a:t>
            </a:r>
            <a:r>
              <a:rPr lang="de-DE" dirty="0" smtClean="0"/>
              <a:t>aufsetzen</a:t>
            </a:r>
          </a:p>
          <a:p>
            <a:pPr lvl="1"/>
            <a:r>
              <a:rPr lang="de-DE" dirty="0" smtClean="0"/>
              <a:t>ÜBUNG </a:t>
            </a:r>
            <a:r>
              <a:rPr lang="de-DE" dirty="0"/>
              <a:t>(keine aktiven Jobs)</a:t>
            </a:r>
          </a:p>
          <a:p>
            <a:r>
              <a:rPr lang="de-DE" dirty="0"/>
              <a:t>Problem 1: Zu viele </a:t>
            </a:r>
            <a:r>
              <a:rPr lang="de-DE" dirty="0" smtClean="0"/>
              <a:t>Bilder</a:t>
            </a:r>
          </a:p>
          <a:p>
            <a:pPr lvl="1"/>
            <a:r>
              <a:rPr lang="de-DE" dirty="0" smtClean="0"/>
              <a:t>Bilder </a:t>
            </a:r>
            <a:r>
              <a:rPr lang="de-DE" dirty="0"/>
              <a:t>im </a:t>
            </a:r>
            <a:r>
              <a:rPr lang="de-DE" dirty="0" err="1"/>
              <a:t>onload</a:t>
            </a:r>
            <a:r>
              <a:rPr lang="de-DE" dirty="0"/>
              <a:t> </a:t>
            </a:r>
            <a:r>
              <a:rPr lang="de-DE" dirty="0" smtClean="0"/>
              <a:t>nachladen</a:t>
            </a:r>
            <a:endParaRPr lang="de-DE" dirty="0"/>
          </a:p>
        </p:txBody>
      </p:sp>
      <p:sp>
        <p:nvSpPr>
          <p:cNvPr id="14" name="Inhaltsplatzhalter 1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de-DE" dirty="0" smtClean="0"/>
              <a:t>Problem: Lange TTFB</a:t>
            </a:r>
          </a:p>
          <a:p>
            <a:pPr lvl="1"/>
            <a:r>
              <a:rPr lang="de-DE" dirty="0" smtClean="0"/>
              <a:t>Lösung: Auslieferung HTML in </a:t>
            </a:r>
            <a:r>
              <a:rPr lang="de-DE" dirty="0" err="1" smtClean="0"/>
              <a:t>chunks</a:t>
            </a:r>
            <a:endParaRPr lang="de-DE" dirty="0" smtClean="0"/>
          </a:p>
          <a:p>
            <a:r>
              <a:rPr lang="de-DE" dirty="0" smtClean="0"/>
              <a:t>Problem:</a:t>
            </a:r>
            <a:endParaRPr lang="de-DE" dirty="0"/>
          </a:p>
        </p:txBody>
      </p:sp>
      <p:sp>
        <p:nvSpPr>
          <p:cNvPr id="16" name="Textplatzhalter 1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Agenda</a:t>
            </a:r>
            <a:endParaRPr lang="de-DE" dirty="0"/>
          </a:p>
        </p:txBody>
      </p:sp>
      <p:sp>
        <p:nvSpPr>
          <p:cNvPr id="2" name="Textfeld 1"/>
          <p:cNvSpPr txBox="1"/>
          <p:nvPr/>
        </p:nvSpPr>
        <p:spPr>
          <a:xfrm>
            <a:off x="2555776" y="2204864"/>
            <a:ext cx="914400" cy="91440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marL="270000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n"/>
            </a:pPr>
            <a:endParaRPr lang="de-DE" sz="1600" dirty="0" err="1" smtClean="0"/>
          </a:p>
        </p:txBody>
      </p:sp>
    </p:spTree>
    <p:extLst>
      <p:ext uri="{BB962C8B-B14F-4D97-AF65-F5344CB8AC3E}">
        <p14:creationId xmlns:p14="http://schemas.microsoft.com/office/powerpoint/2010/main" val="1088450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OpenSpeedMonitor</a:t>
            </a:r>
            <a:r>
              <a:rPr lang="de-DE" dirty="0"/>
              <a:t> und Webperformance</a:t>
            </a:r>
            <a:endParaRPr lang="en-AU" dirty="0"/>
          </a:p>
        </p:txBody>
      </p:sp>
      <p:sp>
        <p:nvSpPr>
          <p:cNvPr id="15" name="Textplatzhalter 4"/>
          <p:cNvSpPr>
            <a:spLocks noGrp="1"/>
          </p:cNvSpPr>
          <p:nvPr>
            <p:ph type="body" sz="quarter" idx="12"/>
          </p:nvPr>
        </p:nvSpPr>
        <p:spPr>
          <a:xfrm>
            <a:off x="250124" y="550006"/>
            <a:ext cx="8640000" cy="324000"/>
          </a:xfrm>
          <a:noFill/>
        </p:spPr>
        <p:txBody>
          <a:bodyPr vert="horz" lIns="0" tIns="0" rIns="0" bIns="0" rtlCol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2200" dirty="0"/>
              <a:t>Warum eigentlich Performance </a:t>
            </a:r>
            <a:r>
              <a:rPr lang="de-DE" sz="2200" dirty="0" smtClean="0"/>
              <a:t>messen und überwachen?</a:t>
            </a:r>
            <a:endParaRPr lang="de-DE" sz="2200" dirty="0"/>
          </a:p>
        </p:txBody>
      </p:sp>
      <p:sp>
        <p:nvSpPr>
          <p:cNvPr id="19" name="Inhaltsplatzhalter 1"/>
          <p:cNvSpPr txBox="1">
            <a:spLocks/>
          </p:cNvSpPr>
          <p:nvPr/>
        </p:nvSpPr>
        <p:spPr>
          <a:xfrm>
            <a:off x="249735" y="1196975"/>
            <a:ext cx="8640762" cy="5111750"/>
          </a:xfrm>
          <a:prstGeom prst="rect">
            <a:avLst/>
          </a:prstGeom>
        </p:spPr>
        <p:txBody>
          <a:bodyPr/>
          <a:lstStyle>
            <a:lvl1pPr marL="270000" indent="-270000" algn="l" defTabSz="914400" rtl="0" eaLnBrk="1" latinLnBrk="0" hangingPunct="1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itchFamily="2" charset="2"/>
              <a:buChar char="n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0000" indent="-270000" algn="l" defTabSz="914400" rtl="0" eaLnBrk="1" latinLnBrk="0" hangingPunct="1">
              <a:lnSpc>
                <a:spcPct val="110000"/>
              </a:lnSpc>
              <a:spcBef>
                <a:spcPts val="400"/>
              </a:spcBef>
              <a:buClr>
                <a:schemeClr val="accent1"/>
              </a:buClr>
              <a:buSzPct val="75000"/>
              <a:buFont typeface="Wingdings 3" panose="05040102010807070707" pitchFamily="18" charset="2"/>
              <a:buChar char="u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0000" indent="-270000" algn="l" defTabSz="914400" rtl="0" eaLnBrk="1" latinLnBrk="0" hangingPunct="1">
              <a:lnSpc>
                <a:spcPct val="110000"/>
              </a:lnSpc>
              <a:spcBef>
                <a:spcPts val="2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n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80000" marR="0" indent="-270000" algn="l" defTabSz="914400" rtl="0" eaLnBrk="1" fontAlgn="auto" latinLnBrk="0" hangingPunct="1">
              <a:lnSpc>
                <a:spcPct val="11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75000"/>
              <a:buFont typeface="Wingdings 3" panose="05040102010807070707" pitchFamily="18" charset="2"/>
              <a:buChar char="u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50000" indent="-268288" algn="l" defTabSz="914400" rtl="0" eaLnBrk="1" latinLnBrk="0" hangingPunct="1">
              <a:lnSpc>
                <a:spcPct val="110000"/>
              </a:lnSpc>
              <a:spcBef>
                <a:spcPts val="200"/>
              </a:spcBef>
              <a:buClr>
                <a:schemeClr val="accent1"/>
              </a:buClr>
              <a:buSzPct val="80000"/>
              <a:buFont typeface="Symbol" panose="05050102010706020507" pitchFamily="18" charset="2"/>
              <a:buChar char="-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20000" indent="-270000" algn="l" defTabSz="914400" rtl="0" eaLnBrk="1" latinLnBrk="0" hangingPunct="1">
              <a:lnSpc>
                <a:spcPct val="110000"/>
              </a:lnSpc>
              <a:spcBef>
                <a:spcPts val="200"/>
              </a:spcBef>
              <a:buClr>
                <a:schemeClr val="accent1"/>
              </a:buClr>
              <a:buSzPct val="80000"/>
              <a:buFont typeface="Symbol" panose="05050102010706020507" pitchFamily="18" charset="2"/>
              <a:buChar char="-"/>
              <a:defRPr lang="de-DE" sz="1400" kern="120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2404800" indent="0" algn="l" defTabSz="914400" rtl="0" eaLnBrk="1" latinLnBrk="0" hangingPunct="1">
              <a:lnSpc>
                <a:spcPct val="110000"/>
              </a:lnSpc>
              <a:spcBef>
                <a:spcPts val="200"/>
              </a:spcBef>
              <a:buClr>
                <a:schemeClr val="tx2"/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Gutes Antwortzeitverhalten des Systems ist Voraussetzung für hohe Benutzerakzeptanz und gute Prozessunterstützung.</a:t>
            </a:r>
          </a:p>
          <a:p>
            <a:r>
              <a:rPr lang="de-DE" dirty="0" smtClean="0"/>
              <a:t>Alles andere kostet Traffic, </a:t>
            </a:r>
            <a:r>
              <a:rPr lang="de-DE" dirty="0" err="1" smtClean="0"/>
              <a:t>Conversion</a:t>
            </a:r>
            <a:r>
              <a:rPr lang="de-DE" dirty="0" smtClean="0"/>
              <a:t>-Rate und Umsatz.</a:t>
            </a:r>
          </a:p>
        </p:txBody>
      </p:sp>
      <p:sp>
        <p:nvSpPr>
          <p:cNvPr id="20" name="Inhaltsplatzhalter 3"/>
          <p:cNvSpPr txBox="1">
            <a:spLocks/>
          </p:cNvSpPr>
          <p:nvPr/>
        </p:nvSpPr>
        <p:spPr>
          <a:xfrm>
            <a:off x="4666887" y="2565251"/>
            <a:ext cx="4248439" cy="3816076"/>
          </a:xfrm>
          <a:prstGeom prst="rect">
            <a:avLst/>
          </a:prstGeom>
          <a:solidFill>
            <a:schemeClr val="accent6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0" tIns="45720" rIns="0" bIns="45720" rtlCol="0">
            <a:noAutofit/>
          </a:bodyPr>
          <a:lstStyle>
            <a:lvl1pPr marL="270000" indent="-270000" algn="l" defTabSz="914400" rtl="0" eaLnBrk="1" latinLnBrk="0" hangingPunct="1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itchFamily="2" charset="2"/>
              <a:buChar char="n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0000" indent="-270000" algn="l" defTabSz="914400" rtl="0" eaLnBrk="1" latinLnBrk="0" hangingPunct="1">
              <a:lnSpc>
                <a:spcPct val="110000"/>
              </a:lnSpc>
              <a:spcBef>
                <a:spcPts val="400"/>
              </a:spcBef>
              <a:buClr>
                <a:schemeClr val="accent1"/>
              </a:buClr>
              <a:buSzPct val="75000"/>
              <a:buFont typeface="Wingdings 3" panose="05040102010807070707" pitchFamily="18" charset="2"/>
              <a:buChar char="u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0000" indent="-270000" algn="l" defTabSz="914400" rtl="0" eaLnBrk="1" latinLnBrk="0" hangingPunct="1">
              <a:lnSpc>
                <a:spcPct val="110000"/>
              </a:lnSpc>
              <a:spcBef>
                <a:spcPts val="2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n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80000" marR="0" indent="-270000" algn="l" defTabSz="914400" rtl="0" eaLnBrk="1" fontAlgn="auto" latinLnBrk="0" hangingPunct="1">
              <a:lnSpc>
                <a:spcPct val="11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75000"/>
              <a:buFont typeface="Wingdings 3" panose="05040102010807070707" pitchFamily="18" charset="2"/>
              <a:buChar char="u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50000" indent="-268288" algn="l" defTabSz="914400" rtl="0" eaLnBrk="1" latinLnBrk="0" hangingPunct="1">
              <a:lnSpc>
                <a:spcPct val="110000"/>
              </a:lnSpc>
              <a:spcBef>
                <a:spcPts val="200"/>
              </a:spcBef>
              <a:buClr>
                <a:schemeClr val="accent1"/>
              </a:buClr>
              <a:buSzPct val="80000"/>
              <a:buFont typeface="Symbol" panose="05050102010706020507" pitchFamily="18" charset="2"/>
              <a:buChar char="-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20000" indent="-270000" algn="l" defTabSz="914400" rtl="0" eaLnBrk="1" latinLnBrk="0" hangingPunct="1">
              <a:lnSpc>
                <a:spcPct val="110000"/>
              </a:lnSpc>
              <a:spcBef>
                <a:spcPts val="200"/>
              </a:spcBef>
              <a:buClr>
                <a:schemeClr val="accent1"/>
              </a:buClr>
              <a:buSzPct val="80000"/>
              <a:buFont typeface="Symbol" panose="05050102010706020507" pitchFamily="18" charset="2"/>
              <a:buChar char="-"/>
              <a:defRPr lang="de-DE" sz="1400" kern="120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2404800" indent="0" algn="l" defTabSz="914400" rtl="0" eaLnBrk="1" latinLnBrk="0" hangingPunct="1">
              <a:lnSpc>
                <a:spcPct val="110000"/>
              </a:lnSpc>
              <a:spcBef>
                <a:spcPts val="200"/>
              </a:spcBef>
              <a:buClr>
                <a:schemeClr val="tx2"/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300" b="1" dirty="0"/>
              <a:t>Mozilla:</a:t>
            </a:r>
            <a:r>
              <a:rPr lang="de-DE" sz="1300" dirty="0"/>
              <a:t> Downloadseite um 2,2 Sekunden schneller </a:t>
            </a:r>
            <a:r>
              <a:rPr lang="de-DE" sz="1300" dirty="0" smtClean="0">
                <a:sym typeface="Wingdings" pitchFamily="2" charset="2"/>
              </a:rPr>
              <a:t> </a:t>
            </a:r>
            <a:r>
              <a:rPr lang="de-DE" sz="1300" dirty="0">
                <a:hlinkClick r:id="rId2"/>
              </a:rPr>
              <a:t>15,4% mehr Downloads</a:t>
            </a:r>
            <a:endParaRPr lang="de-DE" sz="1300" dirty="0"/>
          </a:p>
          <a:p>
            <a:r>
              <a:rPr lang="de-DE" sz="1300" b="1" dirty="0"/>
              <a:t>Google </a:t>
            </a:r>
            <a:r>
              <a:rPr lang="de-DE" sz="1300" b="1" dirty="0" err="1"/>
              <a:t>Maps</a:t>
            </a:r>
            <a:r>
              <a:rPr lang="de-DE" sz="1300" b="1" dirty="0"/>
              <a:t>:</a:t>
            </a:r>
            <a:r>
              <a:rPr lang="de-DE" sz="1300" dirty="0"/>
              <a:t> Dateivolumen -30% </a:t>
            </a:r>
            <a:br>
              <a:rPr lang="de-DE" sz="1300" dirty="0"/>
            </a:br>
            <a:r>
              <a:rPr lang="de-DE" sz="1300" dirty="0">
                <a:sym typeface="Wingdings" pitchFamily="2" charset="2"/>
              </a:rPr>
              <a:t> </a:t>
            </a:r>
            <a:r>
              <a:rPr lang="de-DE" sz="1300" dirty="0">
                <a:hlinkClick r:id="rId3"/>
              </a:rPr>
              <a:t>30% mehr Kartenaufrufe</a:t>
            </a:r>
            <a:r>
              <a:rPr lang="de-DE" sz="1300" dirty="0"/>
              <a:t>.</a:t>
            </a:r>
          </a:p>
          <a:p>
            <a:r>
              <a:rPr lang="de-DE" sz="1300" b="1" dirty="0" err="1"/>
              <a:t>Netflix</a:t>
            </a:r>
            <a:r>
              <a:rPr lang="de-DE" sz="1300" b="1" dirty="0"/>
              <a:t>:</a:t>
            </a:r>
            <a:r>
              <a:rPr lang="de-DE" sz="1300" dirty="0"/>
              <a:t> </a:t>
            </a:r>
            <a:r>
              <a:rPr lang="de-DE" sz="1300" dirty="0" err="1"/>
              <a:t>Gzip</a:t>
            </a:r>
            <a:r>
              <a:rPr lang="de-DE" sz="1300" dirty="0"/>
              <a:t> auf dem Server aktiviert</a:t>
            </a:r>
            <a:br>
              <a:rPr lang="de-DE" sz="1300" dirty="0"/>
            </a:br>
            <a:r>
              <a:rPr lang="de-DE" sz="1300" dirty="0">
                <a:sym typeface="Wingdings" pitchFamily="2" charset="2"/>
              </a:rPr>
              <a:t></a:t>
            </a:r>
            <a:r>
              <a:rPr lang="de-DE" sz="1300" dirty="0"/>
              <a:t> Seiten 13-25% schneller und sie </a:t>
            </a:r>
            <a:r>
              <a:rPr lang="de-DE" sz="1300" dirty="0">
                <a:hlinkClick r:id="rId4"/>
              </a:rPr>
              <a:t>sparten 50% Dateivolumen</a:t>
            </a:r>
            <a:r>
              <a:rPr lang="de-DE" sz="1300" dirty="0"/>
              <a:t> ein!</a:t>
            </a:r>
          </a:p>
          <a:p>
            <a:r>
              <a:rPr lang="de-DE" sz="1300" b="1" dirty="0" err="1"/>
              <a:t>Shopzilla</a:t>
            </a:r>
            <a:r>
              <a:rPr lang="de-DE" sz="1300" b="1" dirty="0"/>
              <a:t>:</a:t>
            </a:r>
            <a:r>
              <a:rPr lang="de-DE" sz="1300" dirty="0"/>
              <a:t> Ladezeit von 7 auf 2 </a:t>
            </a:r>
            <a:r>
              <a:rPr lang="de-DE" sz="1300" dirty="0" err="1"/>
              <a:t>sek.</a:t>
            </a:r>
            <a:r>
              <a:rPr lang="de-DE" sz="1300" dirty="0"/>
              <a:t> </a:t>
            </a:r>
            <a:br>
              <a:rPr lang="de-DE" sz="1300" dirty="0"/>
            </a:br>
            <a:r>
              <a:rPr lang="de-DE" sz="1300" dirty="0">
                <a:sym typeface="Wingdings" pitchFamily="2" charset="2"/>
              </a:rPr>
              <a:t> </a:t>
            </a:r>
            <a:r>
              <a:rPr lang="de-DE" sz="1300" dirty="0" err="1">
                <a:hlinkClick r:id="rId5"/>
              </a:rPr>
              <a:t>Conversion</a:t>
            </a:r>
            <a:r>
              <a:rPr lang="de-DE" sz="1300" dirty="0">
                <a:hlinkClick r:id="rId5"/>
              </a:rPr>
              <a:t> Rate um 7-12% gestieg</a:t>
            </a:r>
            <a:r>
              <a:rPr lang="de-DE" sz="1300" dirty="0"/>
              <a:t>en, + 25% mehr Seitenaufrufe </a:t>
            </a:r>
            <a:br>
              <a:rPr lang="de-DE" sz="1300" dirty="0"/>
            </a:br>
            <a:r>
              <a:rPr lang="de-DE" sz="1300" dirty="0"/>
              <a:t>+ 50% der Server </a:t>
            </a:r>
            <a:r>
              <a:rPr lang="de-DE" sz="1300" dirty="0">
                <a:hlinkClick r:id="rId6"/>
              </a:rPr>
              <a:t>eingespart</a:t>
            </a:r>
            <a:endParaRPr lang="de-DE" sz="1300" dirty="0"/>
          </a:p>
          <a:p>
            <a:r>
              <a:rPr lang="de-DE" sz="1300" b="1" dirty="0"/>
              <a:t>AOL:</a:t>
            </a:r>
            <a:r>
              <a:rPr lang="de-DE" sz="1300" dirty="0"/>
              <a:t> </a:t>
            </a:r>
            <a:r>
              <a:rPr lang="de-DE" sz="1300" dirty="0">
                <a:hlinkClick r:id="rId7"/>
              </a:rPr>
              <a:t>Anzahl der Page Views</a:t>
            </a:r>
            <a:r>
              <a:rPr lang="de-DE" sz="1300" dirty="0"/>
              <a:t> steigt von durchschnittlich 3-4 (langsame User) auf 7-8 (schnellste User)</a:t>
            </a:r>
          </a:p>
        </p:txBody>
      </p:sp>
      <p:sp>
        <p:nvSpPr>
          <p:cNvPr id="21" name="Rechteck 9"/>
          <p:cNvSpPr/>
          <p:nvPr/>
        </p:nvSpPr>
        <p:spPr>
          <a:xfrm>
            <a:off x="4667260" y="2204864"/>
            <a:ext cx="4248040" cy="36004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Effekte von Geschwindigkeit</a:t>
            </a:r>
            <a:endParaRPr lang="de-DE" dirty="0"/>
          </a:p>
        </p:txBody>
      </p:sp>
      <p:sp>
        <p:nvSpPr>
          <p:cNvPr id="22" name="Inhaltsplatzhalter 3"/>
          <p:cNvSpPr txBox="1">
            <a:spLocks/>
          </p:cNvSpPr>
          <p:nvPr/>
        </p:nvSpPr>
        <p:spPr>
          <a:xfrm>
            <a:off x="251147" y="2565250"/>
            <a:ext cx="4320886" cy="3816077"/>
          </a:xfrm>
          <a:prstGeom prst="rect">
            <a:avLst/>
          </a:prstGeom>
          <a:solidFill>
            <a:schemeClr val="accent6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0" tIns="45720" rIns="0" bIns="45720" rtlCol="0">
            <a:noAutofit/>
          </a:bodyPr>
          <a:lstStyle>
            <a:lvl1pPr marL="270000" indent="-270000" algn="l" defTabSz="914400" rtl="0" eaLnBrk="1" latinLnBrk="0" hangingPunct="1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itchFamily="2" charset="2"/>
              <a:buChar char="n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0000" indent="-270000" algn="l" defTabSz="914400" rtl="0" eaLnBrk="1" latinLnBrk="0" hangingPunct="1">
              <a:lnSpc>
                <a:spcPct val="110000"/>
              </a:lnSpc>
              <a:spcBef>
                <a:spcPts val="400"/>
              </a:spcBef>
              <a:buClr>
                <a:schemeClr val="accent1"/>
              </a:buClr>
              <a:buSzPct val="75000"/>
              <a:buFont typeface="Wingdings 3" panose="05040102010807070707" pitchFamily="18" charset="2"/>
              <a:buChar char="u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0000" indent="-270000" algn="l" defTabSz="914400" rtl="0" eaLnBrk="1" latinLnBrk="0" hangingPunct="1">
              <a:lnSpc>
                <a:spcPct val="110000"/>
              </a:lnSpc>
              <a:spcBef>
                <a:spcPts val="2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n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80000" marR="0" indent="-270000" algn="l" defTabSz="914400" rtl="0" eaLnBrk="1" fontAlgn="auto" latinLnBrk="0" hangingPunct="1">
              <a:lnSpc>
                <a:spcPct val="11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75000"/>
              <a:buFont typeface="Wingdings 3" panose="05040102010807070707" pitchFamily="18" charset="2"/>
              <a:buChar char="u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50000" indent="-268288" algn="l" defTabSz="914400" rtl="0" eaLnBrk="1" latinLnBrk="0" hangingPunct="1">
              <a:lnSpc>
                <a:spcPct val="110000"/>
              </a:lnSpc>
              <a:spcBef>
                <a:spcPts val="200"/>
              </a:spcBef>
              <a:buClr>
                <a:schemeClr val="accent1"/>
              </a:buClr>
              <a:buSzPct val="80000"/>
              <a:buFont typeface="Symbol" panose="05050102010706020507" pitchFamily="18" charset="2"/>
              <a:buChar char="-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20000" indent="-270000" algn="l" defTabSz="914400" rtl="0" eaLnBrk="1" latinLnBrk="0" hangingPunct="1">
              <a:lnSpc>
                <a:spcPct val="110000"/>
              </a:lnSpc>
              <a:spcBef>
                <a:spcPts val="200"/>
              </a:spcBef>
              <a:buClr>
                <a:schemeClr val="accent1"/>
              </a:buClr>
              <a:buSzPct val="80000"/>
              <a:buFont typeface="Symbol" panose="05050102010706020507" pitchFamily="18" charset="2"/>
              <a:buChar char="-"/>
              <a:defRPr lang="de-DE" sz="1400" kern="120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2404800" indent="0" algn="l" defTabSz="914400" rtl="0" eaLnBrk="1" latinLnBrk="0" hangingPunct="1">
              <a:lnSpc>
                <a:spcPct val="110000"/>
              </a:lnSpc>
              <a:spcBef>
                <a:spcPts val="200"/>
              </a:spcBef>
              <a:buClr>
                <a:schemeClr val="tx2"/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300" b="1" dirty="0"/>
              <a:t>Bing:</a:t>
            </a:r>
            <a:r>
              <a:rPr lang="de-DE" sz="1300" dirty="0"/>
              <a:t> 2 Sekunden Verzögerung resultierten in </a:t>
            </a:r>
            <a:r>
              <a:rPr lang="de-DE" sz="1300" dirty="0">
                <a:hlinkClick r:id="rId8"/>
              </a:rPr>
              <a:t>4,3% weniger Umsatz</a:t>
            </a:r>
            <a:r>
              <a:rPr lang="de-DE" sz="1300" dirty="0"/>
              <a:t> pro User. </a:t>
            </a:r>
          </a:p>
          <a:p>
            <a:r>
              <a:rPr lang="de-DE" sz="1300" b="1" dirty="0" smtClean="0"/>
              <a:t>Studie aus Aberdeen (160 Organisationen) :</a:t>
            </a:r>
            <a:r>
              <a:rPr lang="de-DE" sz="1300" dirty="0" smtClean="0"/>
              <a:t> </a:t>
            </a:r>
            <a:br>
              <a:rPr lang="de-DE" sz="1300" dirty="0" smtClean="0"/>
            </a:br>
            <a:r>
              <a:rPr lang="de-DE" sz="1300" dirty="0" smtClean="0"/>
              <a:t>1s </a:t>
            </a:r>
            <a:r>
              <a:rPr lang="de-DE" sz="1300" dirty="0"/>
              <a:t>Verzögerung </a:t>
            </a:r>
            <a:r>
              <a:rPr lang="de-DE" sz="1300" dirty="0" smtClean="0"/>
              <a:t>der Ladezeit-&gt; </a:t>
            </a:r>
            <a:r>
              <a:rPr lang="de-DE" sz="1300" dirty="0">
                <a:hlinkClick r:id="rId9"/>
              </a:rPr>
              <a:t>7</a:t>
            </a:r>
            <a:r>
              <a:rPr lang="de-DE" sz="1300" dirty="0" smtClean="0">
                <a:hlinkClick r:id="rId9"/>
              </a:rPr>
              <a:t>% </a:t>
            </a:r>
            <a:r>
              <a:rPr lang="de-DE" sz="1300" dirty="0">
                <a:hlinkClick r:id="rId9"/>
              </a:rPr>
              <a:t>weniger </a:t>
            </a:r>
            <a:r>
              <a:rPr lang="de-DE" sz="1300" dirty="0" smtClean="0">
                <a:hlinkClick r:id="rId9"/>
              </a:rPr>
              <a:t>Umsatz, </a:t>
            </a:r>
            <a:r>
              <a:rPr lang="de-DE" sz="1300" dirty="0">
                <a:hlinkClick r:id="rId9"/>
              </a:rPr>
              <a:t>11% weniger Seitenaufrufe</a:t>
            </a:r>
            <a:r>
              <a:rPr lang="de-DE" sz="1300" dirty="0" smtClean="0">
                <a:hlinkClick r:id="rId9"/>
              </a:rPr>
              <a:t> und 16% geringere Kundenzufriedenheit</a:t>
            </a:r>
            <a:r>
              <a:rPr lang="de-DE" sz="1300" dirty="0" smtClean="0"/>
              <a:t>.</a:t>
            </a:r>
            <a:endParaRPr lang="de-DE" sz="1300" dirty="0"/>
          </a:p>
          <a:p>
            <a:r>
              <a:rPr lang="de-DE" sz="1300" b="1" dirty="0"/>
              <a:t>Google:</a:t>
            </a:r>
            <a:r>
              <a:rPr lang="de-DE" sz="1300" dirty="0"/>
              <a:t> 400 </a:t>
            </a:r>
            <a:r>
              <a:rPr lang="de-DE" sz="1300" dirty="0" err="1"/>
              <a:t>ms</a:t>
            </a:r>
            <a:r>
              <a:rPr lang="de-DE" sz="1300" dirty="0"/>
              <a:t> Verzögerung führten zu </a:t>
            </a:r>
            <a:r>
              <a:rPr lang="de-DE" sz="1300" dirty="0">
                <a:hlinkClick r:id="rId8"/>
              </a:rPr>
              <a:t>0,59% weniger Suchabfragen</a:t>
            </a:r>
            <a:r>
              <a:rPr lang="de-DE" sz="1300" dirty="0"/>
              <a:t> pro User (frühere Tests ergaben größere Zahlen).</a:t>
            </a:r>
          </a:p>
          <a:p>
            <a:r>
              <a:rPr lang="de-DE" sz="1300" b="1" dirty="0"/>
              <a:t>Yahoo!:</a:t>
            </a:r>
            <a:r>
              <a:rPr lang="de-DE" sz="1300" dirty="0"/>
              <a:t> 400 </a:t>
            </a:r>
            <a:r>
              <a:rPr lang="de-DE" sz="1300" dirty="0" err="1"/>
              <a:t>ms</a:t>
            </a:r>
            <a:r>
              <a:rPr lang="de-DE" sz="1300" dirty="0"/>
              <a:t> Verzögerung führten zu </a:t>
            </a:r>
            <a:r>
              <a:rPr lang="de-DE" sz="1300" dirty="0">
                <a:hlinkClick r:id="rId10"/>
              </a:rPr>
              <a:t>5-9% weniger Traffic</a:t>
            </a:r>
            <a:r>
              <a:rPr lang="de-DE" sz="1300" dirty="0" smtClean="0"/>
              <a:t>.</a:t>
            </a:r>
            <a:endParaRPr lang="de-DE" sz="1300" dirty="0"/>
          </a:p>
        </p:txBody>
      </p:sp>
      <p:sp>
        <p:nvSpPr>
          <p:cNvPr id="23" name="Rechteck 11"/>
          <p:cNvSpPr/>
          <p:nvPr/>
        </p:nvSpPr>
        <p:spPr>
          <a:xfrm>
            <a:off x="251520" y="2204864"/>
            <a:ext cx="4320480" cy="36004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Effekte von Langsamkeit</a:t>
            </a:r>
            <a:endParaRPr lang="de-DE" dirty="0"/>
          </a:p>
        </p:txBody>
      </p:sp>
      <p:sp>
        <p:nvSpPr>
          <p:cNvPr id="24" name="Gewitterblitz 12"/>
          <p:cNvSpPr/>
          <p:nvPr/>
        </p:nvSpPr>
        <p:spPr>
          <a:xfrm>
            <a:off x="328192" y="5680046"/>
            <a:ext cx="572915" cy="432048"/>
          </a:xfrm>
          <a:prstGeom prst="lightningBol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5" rIns="91431" bIns="45715"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/>
          </a:p>
        </p:txBody>
      </p:sp>
      <p:sp>
        <p:nvSpPr>
          <p:cNvPr id="25" name="Inhaltsplatzhalter 2"/>
          <p:cNvSpPr txBox="1">
            <a:spLocks/>
          </p:cNvSpPr>
          <p:nvPr/>
        </p:nvSpPr>
        <p:spPr>
          <a:xfrm>
            <a:off x="781572" y="5624649"/>
            <a:ext cx="3683024" cy="684076"/>
          </a:xfrm>
          <a:prstGeom prst="rect">
            <a:avLst/>
          </a:prstGeom>
        </p:spPr>
        <p:txBody>
          <a:bodyPr vert="horz" lIns="0" tIns="45715" rIns="0" bIns="45715" rtlCol="0" anchor="b">
            <a:no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33" indent="-171433">
              <a:buFont typeface="Arial" pitchFamily="34" charset="0"/>
              <a:buChar char="•"/>
            </a:pPr>
            <a:r>
              <a:rPr lang="de-DE" sz="1300" b="0" dirty="0"/>
              <a:t>Google berücksichtigt seit Mitte 2011 die </a:t>
            </a:r>
            <a:br>
              <a:rPr lang="de-DE" sz="1300" b="0" dirty="0"/>
            </a:br>
            <a:r>
              <a:rPr lang="de-DE" sz="1300" b="0" dirty="0">
                <a:hlinkClick r:id="rId11"/>
              </a:rPr>
              <a:t>Ladezeit als Parameter im Suchmaschinenranking</a:t>
            </a:r>
            <a:r>
              <a:rPr lang="de-DE" sz="1300" b="0" dirty="0"/>
              <a:t> (=SEO-Optimierung)</a:t>
            </a:r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© iteratec | 18.02.2015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Performance Quickcheck MAK</a:t>
            </a:r>
            <a:endParaRPr lang="de-DE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75035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OpenSpeedMonitor</a:t>
            </a:r>
            <a:r>
              <a:rPr lang="de-DE" dirty="0" smtClean="0"/>
              <a:t> und </a:t>
            </a:r>
            <a:r>
              <a:rPr lang="de-DE" dirty="0"/>
              <a:t>Webperformance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Was wollen wir uns heute ansehen?</a:t>
            </a:r>
            <a:endParaRPr lang="de-DE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© iteratec | Datum</a:t>
            </a:r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dirty="0" smtClean="0"/>
              <a:t>Optional: Präsentationstitel</a:t>
            </a:r>
            <a:endParaRPr lang="de-DE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5</a:t>
            </a:fld>
            <a:endParaRPr lang="de-DE" dirty="0"/>
          </a:p>
        </p:txBody>
      </p:sp>
      <p:sp>
        <p:nvSpPr>
          <p:cNvPr id="70" name="Inhaltsplatzhalter 8"/>
          <p:cNvSpPr>
            <a:spLocks noGrp="1"/>
          </p:cNvSpPr>
          <p:nvPr>
            <p:ph sz="half" idx="1"/>
          </p:nvPr>
        </p:nvSpPr>
        <p:spPr>
          <a:xfrm>
            <a:off x="971600" y="1988840"/>
            <a:ext cx="7920879" cy="3889452"/>
          </a:xfrm>
        </p:spPr>
        <p:txBody>
          <a:bodyPr/>
          <a:lstStyle/>
          <a:p>
            <a:r>
              <a:rPr lang="de-DE" sz="2000" dirty="0" smtClean="0"/>
              <a:t>Welche Komponenten zur Performance-Messung gibt es bei </a:t>
            </a:r>
            <a:r>
              <a:rPr lang="de-DE" sz="2000" dirty="0" err="1" smtClean="0"/>
              <a:t>iteratec</a:t>
            </a:r>
            <a:r>
              <a:rPr lang="de-DE" sz="2000" dirty="0" smtClean="0"/>
              <a:t>?</a:t>
            </a:r>
          </a:p>
          <a:p>
            <a:r>
              <a:rPr lang="de-DE" sz="2000" dirty="0" smtClean="0"/>
              <a:t>Wie kann ich diese zur Messung und Analyse einsetzen?</a:t>
            </a:r>
          </a:p>
          <a:p>
            <a:r>
              <a:rPr lang="en-AU" sz="2000" dirty="0" err="1" smtClean="0"/>
              <a:t>Fehler</a:t>
            </a:r>
            <a:r>
              <a:rPr lang="en-AU" sz="2000" dirty="0" smtClean="0"/>
              <a:t>, die man </a:t>
            </a:r>
            <a:r>
              <a:rPr lang="en-AU" sz="2000" dirty="0" err="1" smtClean="0"/>
              <a:t>beim</a:t>
            </a:r>
            <a:r>
              <a:rPr lang="en-AU" sz="2000" dirty="0" smtClean="0"/>
              <a:t> </a:t>
            </a:r>
            <a:r>
              <a:rPr lang="en-AU" sz="2000" dirty="0" err="1" smtClean="0"/>
              <a:t>Bauen</a:t>
            </a:r>
            <a:r>
              <a:rPr lang="en-AU" sz="2000" dirty="0" smtClean="0"/>
              <a:t> von </a:t>
            </a:r>
            <a:r>
              <a:rPr lang="en-AU" sz="2000" dirty="0" err="1" smtClean="0"/>
              <a:t>Webanwendungen</a:t>
            </a:r>
            <a:r>
              <a:rPr lang="en-AU" sz="2000" dirty="0" smtClean="0"/>
              <a:t> </a:t>
            </a:r>
            <a:r>
              <a:rPr lang="en-AU" sz="2000" dirty="0" err="1" smtClean="0"/>
              <a:t>bzgl</a:t>
            </a:r>
            <a:r>
              <a:rPr lang="en-AU" sz="2000" dirty="0" smtClean="0"/>
              <a:t>. Performance </a:t>
            </a:r>
            <a:r>
              <a:rPr lang="en-AU" sz="2000" dirty="0" err="1" smtClean="0"/>
              <a:t>machen</a:t>
            </a:r>
            <a:r>
              <a:rPr lang="en-AU" sz="2000" dirty="0" smtClean="0"/>
              <a:t> </a:t>
            </a:r>
            <a:r>
              <a:rPr lang="en-AU" sz="2000" dirty="0" err="1" smtClean="0"/>
              <a:t>kann</a:t>
            </a:r>
            <a:r>
              <a:rPr lang="en-AU" sz="2000" dirty="0" smtClean="0"/>
              <a:t>.</a:t>
            </a:r>
          </a:p>
          <a:p>
            <a:r>
              <a:rPr lang="en-AU" sz="2000" dirty="0" err="1" smtClean="0"/>
              <a:t>Vorschläge</a:t>
            </a:r>
            <a:r>
              <a:rPr lang="en-AU" sz="2000" dirty="0" smtClean="0"/>
              <a:t> </a:t>
            </a:r>
            <a:r>
              <a:rPr lang="en-AU" sz="2000" dirty="0" err="1" smtClean="0"/>
              <a:t>zum</a:t>
            </a:r>
            <a:r>
              <a:rPr lang="en-AU" sz="2000" dirty="0" smtClean="0"/>
              <a:t> </a:t>
            </a:r>
            <a:r>
              <a:rPr lang="en-AU" sz="2000" dirty="0" err="1" smtClean="0"/>
              <a:t>Beheben</a:t>
            </a:r>
            <a:r>
              <a:rPr lang="en-AU" sz="2000" dirty="0" smtClean="0"/>
              <a:t> / </a:t>
            </a:r>
            <a:r>
              <a:rPr lang="en-AU" sz="2000" dirty="0" err="1" smtClean="0"/>
              <a:t>Vermeiden</a:t>
            </a:r>
            <a:r>
              <a:rPr lang="en-AU" sz="2000" dirty="0" smtClean="0"/>
              <a:t> </a:t>
            </a:r>
            <a:r>
              <a:rPr lang="en-AU" sz="2000" dirty="0" err="1" smtClean="0"/>
              <a:t>dieser</a:t>
            </a:r>
            <a:r>
              <a:rPr lang="en-AU" sz="2000" dirty="0" smtClean="0"/>
              <a:t> </a:t>
            </a:r>
            <a:r>
              <a:rPr lang="en-AU" sz="2000" dirty="0" err="1" smtClean="0"/>
              <a:t>Fehler</a:t>
            </a:r>
            <a:r>
              <a:rPr lang="en-AU" sz="2000" dirty="0" smtClean="0"/>
              <a:t>.</a:t>
            </a:r>
            <a:endParaRPr lang="en-AU" sz="2000" dirty="0"/>
          </a:p>
        </p:txBody>
      </p:sp>
    </p:spTree>
    <p:extLst>
      <p:ext uri="{BB962C8B-B14F-4D97-AF65-F5344CB8AC3E}">
        <p14:creationId xmlns:p14="http://schemas.microsoft.com/office/powerpoint/2010/main" val="3874730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OpenSpeedMonitor</a:t>
            </a:r>
            <a:r>
              <a:rPr lang="de-DE" dirty="0" smtClean="0"/>
              <a:t> und </a:t>
            </a:r>
            <a:r>
              <a:rPr lang="de-DE" dirty="0"/>
              <a:t>Webperformance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Beispiel-Webseite</a:t>
            </a:r>
            <a:endParaRPr lang="de-DE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© iteratec | Datum</a:t>
            </a:r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dirty="0" smtClean="0"/>
              <a:t>Optional: Präsentationstitel</a:t>
            </a:r>
            <a:endParaRPr lang="de-DE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6</a:t>
            </a:fld>
            <a:endParaRPr lang="de-DE" dirty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7944" y="980728"/>
            <a:ext cx="5616624" cy="14138907"/>
          </a:xfrm>
          <a:prstGeom prst="rect">
            <a:avLst/>
          </a:prstGeom>
        </p:spPr>
      </p:pic>
      <p:sp>
        <p:nvSpPr>
          <p:cNvPr id="10" name="Textfeld 9"/>
          <p:cNvSpPr txBox="1"/>
          <p:nvPr/>
        </p:nvSpPr>
        <p:spPr>
          <a:xfrm>
            <a:off x="251520" y="2060848"/>
            <a:ext cx="4896544" cy="4464496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200" dirty="0">
                <a:hlinkClick r:id="rId3"/>
              </a:rPr>
              <a:t>http://</a:t>
            </a:r>
            <a:r>
              <a:rPr lang="de-DE" sz="1200" dirty="0" smtClean="0">
                <a:hlinkClick r:id="rId3"/>
              </a:rPr>
              <a:t>perf-test-suite-experiments.wpt.iteratec.de?sleep=1</a:t>
            </a:r>
            <a:endParaRPr lang="de-DE" sz="1200" dirty="0" smtClean="0"/>
          </a:p>
          <a:p>
            <a:pPr marL="270000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n"/>
            </a:pPr>
            <a:r>
              <a:rPr lang="de-DE" dirty="0" smtClean="0"/>
              <a:t>Stellt typische Produktliste eines Shops dar</a:t>
            </a:r>
          </a:p>
          <a:p>
            <a:pPr marL="270000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n"/>
            </a:pPr>
            <a:r>
              <a:rPr lang="de-DE" dirty="0" err="1" smtClean="0"/>
              <a:t>Performt</a:t>
            </a:r>
            <a:r>
              <a:rPr lang="de-DE" dirty="0" smtClean="0"/>
              <a:t> sehr schlecht</a:t>
            </a:r>
          </a:p>
          <a:p>
            <a:pPr marL="270000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n"/>
            </a:pPr>
            <a:endParaRPr lang="de-DE" b="1" dirty="0" smtClean="0"/>
          </a:p>
          <a:p>
            <a:pPr marL="270000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n"/>
            </a:pPr>
            <a:r>
              <a:rPr lang="de-DE" b="1" dirty="0" smtClean="0"/>
              <a:t>Woran und wie sieht man das?</a:t>
            </a:r>
          </a:p>
          <a:p>
            <a:pPr marL="727200" lvl="1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n"/>
            </a:pPr>
            <a:r>
              <a:rPr lang="de-DE" dirty="0" smtClean="0"/>
              <a:t>Developer-Tools Browser</a:t>
            </a:r>
          </a:p>
          <a:p>
            <a:pPr marL="727200" lvl="1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n"/>
            </a:pPr>
            <a:r>
              <a:rPr lang="de-DE" dirty="0" err="1" smtClean="0"/>
              <a:t>OpenSpeedMonitor</a:t>
            </a:r>
            <a:r>
              <a:rPr lang="de-DE" dirty="0" smtClean="0"/>
              <a:t> / Webpagetest</a:t>
            </a:r>
          </a:p>
        </p:txBody>
      </p:sp>
    </p:spTree>
    <p:extLst>
      <p:ext uri="{BB962C8B-B14F-4D97-AF65-F5344CB8AC3E}">
        <p14:creationId xmlns:p14="http://schemas.microsoft.com/office/powerpoint/2010/main" val="1571239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OpenSpeedMonitor</a:t>
            </a:r>
            <a:r>
              <a:rPr lang="de-DE" dirty="0" smtClean="0"/>
              <a:t> und </a:t>
            </a:r>
            <a:r>
              <a:rPr lang="de-DE" dirty="0"/>
              <a:t>Webperformance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Beispiel-Webseite - ÜBUNG</a:t>
            </a:r>
            <a:endParaRPr lang="de-DE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© iteratec | Datum</a:t>
            </a:r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dirty="0" smtClean="0"/>
              <a:t>Optional: Präsentationstitel</a:t>
            </a:r>
            <a:endParaRPr lang="de-DE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7</a:t>
            </a:fld>
            <a:endParaRPr lang="de-DE" dirty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7944" y="980728"/>
            <a:ext cx="5616624" cy="14138907"/>
          </a:xfrm>
          <a:prstGeom prst="rect">
            <a:avLst/>
          </a:prstGeom>
        </p:spPr>
      </p:pic>
      <p:sp>
        <p:nvSpPr>
          <p:cNvPr id="10" name="Textfeld 9"/>
          <p:cNvSpPr txBox="1"/>
          <p:nvPr/>
        </p:nvSpPr>
        <p:spPr>
          <a:xfrm>
            <a:off x="251520" y="1340768"/>
            <a:ext cx="4896544" cy="5112568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200" dirty="0">
                <a:hlinkClick r:id="rId3"/>
              </a:rPr>
              <a:t>http://</a:t>
            </a:r>
            <a:r>
              <a:rPr lang="de-DE" sz="1200" dirty="0" smtClean="0">
                <a:hlinkClick r:id="rId3"/>
              </a:rPr>
              <a:t>perf-test-suite-experiments.wpt.iteratec.de?sleep=1</a:t>
            </a:r>
            <a:endParaRPr lang="de-DE" sz="1200" dirty="0" smtClean="0"/>
          </a:p>
          <a:p>
            <a:pPr marL="270000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n"/>
            </a:pPr>
            <a:r>
              <a:rPr lang="de-DE" sz="1600" dirty="0" smtClean="0"/>
              <a:t>Immer positiv denken:</a:t>
            </a:r>
            <a:br>
              <a:rPr lang="de-DE" sz="1600" dirty="0" smtClean="0"/>
            </a:br>
            <a:r>
              <a:rPr lang="de-DE" sz="1600" b="1" dirty="0" smtClean="0"/>
              <a:t>Viel Potenzial zur Optimierung!</a:t>
            </a:r>
          </a:p>
          <a:p>
            <a:pPr marL="270000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n"/>
            </a:pPr>
            <a:endParaRPr lang="de-DE" sz="1600" dirty="0"/>
          </a:p>
          <a:p>
            <a:pPr marL="270000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n"/>
            </a:pPr>
            <a:r>
              <a:rPr lang="de-DE" sz="1600" dirty="0" smtClean="0"/>
              <a:t>Der Code der Seite liegt auf </a:t>
            </a:r>
            <a:r>
              <a:rPr lang="de-DE" sz="1600" dirty="0" err="1" smtClean="0"/>
              <a:t>github</a:t>
            </a:r>
            <a:r>
              <a:rPr lang="de-DE" sz="1600" dirty="0" smtClean="0"/>
              <a:t>:</a:t>
            </a:r>
            <a:br>
              <a:rPr lang="de-DE" sz="1600" dirty="0" smtClean="0"/>
            </a:br>
            <a:r>
              <a:rPr lang="de-DE" sz="1100" i="1" dirty="0" err="1"/>
              <a:t>git</a:t>
            </a:r>
            <a:r>
              <a:rPr lang="de-DE" sz="1100" i="1" dirty="0"/>
              <a:t> </a:t>
            </a:r>
            <a:r>
              <a:rPr lang="de-DE" sz="1100" i="1" dirty="0" err="1"/>
              <a:t>clone</a:t>
            </a:r>
            <a:r>
              <a:rPr lang="de-DE" sz="1100" i="1" dirty="0"/>
              <a:t> https://github.com/IteraSpeed/perf-test-suite-experiments.git</a:t>
            </a:r>
          </a:p>
          <a:p>
            <a:pPr marL="270000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n"/>
            </a:pPr>
            <a:r>
              <a:rPr lang="de-DE" sz="1600" dirty="0" smtClean="0"/>
              <a:t>Mit dem folgenden User könnt ihr eigene Seiten pushen:</a:t>
            </a:r>
            <a:br>
              <a:rPr lang="de-DE" sz="1600" dirty="0" smtClean="0"/>
            </a:br>
            <a:r>
              <a:rPr lang="de-DE" sz="1600" dirty="0" smtClean="0"/>
              <a:t>Username = </a:t>
            </a:r>
            <a:r>
              <a:rPr lang="de-DE" sz="2400" b="1" dirty="0" err="1" smtClean="0"/>
              <a:t>wpt-iteratec</a:t>
            </a:r>
            <a:r>
              <a:rPr lang="de-DE" sz="1600" dirty="0"/>
              <a:t/>
            </a:r>
            <a:br>
              <a:rPr lang="de-DE" sz="1600" dirty="0"/>
            </a:br>
            <a:r>
              <a:rPr lang="de-DE" sz="1600" dirty="0" smtClean="0"/>
              <a:t>Passwort = </a:t>
            </a:r>
            <a:r>
              <a:rPr lang="de-DE" sz="2400" b="1" dirty="0" smtClean="0"/>
              <a:t>DMhewcuRb1</a:t>
            </a:r>
            <a:r>
              <a:rPr lang="de-DE" sz="1600" b="1" dirty="0" smtClean="0"/>
              <a:t/>
            </a:r>
            <a:br>
              <a:rPr lang="de-DE" sz="1600" b="1" dirty="0" smtClean="0"/>
            </a:br>
            <a:r>
              <a:rPr lang="de-DE" sz="1600" dirty="0" err="1" smtClean="0"/>
              <a:t>z.B</a:t>
            </a:r>
            <a:r>
              <a:rPr lang="de-DE" sz="1600" dirty="0" smtClean="0"/>
              <a:t>:</a:t>
            </a:r>
            <a:br>
              <a:rPr lang="de-DE" sz="1600" dirty="0" smtClean="0"/>
            </a:br>
            <a:r>
              <a:rPr lang="de-DE" sz="1200" i="1" dirty="0" smtClean="0"/>
              <a:t>cd </a:t>
            </a:r>
            <a:r>
              <a:rPr lang="de-DE" sz="1200" i="1" dirty="0" err="1" smtClean="0"/>
              <a:t>perf</a:t>
            </a:r>
            <a:r>
              <a:rPr lang="de-DE" sz="1200" i="1" dirty="0" smtClean="0"/>
              <a:t>-test-suite-experiments</a:t>
            </a:r>
            <a:br>
              <a:rPr lang="de-DE" sz="1200" i="1" dirty="0" smtClean="0"/>
            </a:br>
            <a:r>
              <a:rPr lang="de-DE" sz="1200" i="1" dirty="0" err="1" smtClean="0"/>
              <a:t>cp</a:t>
            </a:r>
            <a:r>
              <a:rPr lang="de-DE" sz="1200" i="1" dirty="0" smtClean="0"/>
              <a:t> </a:t>
            </a:r>
            <a:r>
              <a:rPr lang="de-DE" sz="1200" i="1" dirty="0" err="1" smtClean="0"/>
              <a:t>index.php</a:t>
            </a:r>
            <a:r>
              <a:rPr lang="de-DE" sz="1200" i="1" dirty="0" smtClean="0"/>
              <a:t> </a:t>
            </a:r>
            <a:r>
              <a:rPr lang="de-DE" sz="1200" i="1" dirty="0" err="1" smtClean="0"/>
              <a:t>nilskuhn.php</a:t>
            </a:r>
            <a:r>
              <a:rPr lang="de-DE" sz="1200" i="1" dirty="0" smtClean="0"/>
              <a:t/>
            </a:r>
            <a:br>
              <a:rPr lang="de-DE" sz="1200" i="1" dirty="0" smtClean="0"/>
            </a:br>
            <a:r>
              <a:rPr lang="de-DE" sz="1200" i="1" dirty="0" smtClean="0"/>
              <a:t>… Optimierung</a:t>
            </a:r>
            <a:br>
              <a:rPr lang="de-DE" sz="1200" i="1" dirty="0" smtClean="0"/>
            </a:br>
            <a:r>
              <a:rPr lang="de-DE" sz="1200" i="1" dirty="0" err="1" smtClean="0"/>
              <a:t>git</a:t>
            </a:r>
            <a:r>
              <a:rPr lang="de-DE" sz="1200" i="1" dirty="0" smtClean="0"/>
              <a:t> </a:t>
            </a:r>
            <a:r>
              <a:rPr lang="de-DE" sz="1200" i="1" dirty="0" err="1" smtClean="0"/>
              <a:t>add</a:t>
            </a:r>
            <a:r>
              <a:rPr lang="de-DE" sz="1200" i="1" dirty="0" smtClean="0"/>
              <a:t> </a:t>
            </a:r>
            <a:r>
              <a:rPr lang="de-DE" sz="1200" i="1" dirty="0" err="1" smtClean="0"/>
              <a:t>nilskuhn.php</a:t>
            </a:r>
            <a:r>
              <a:rPr lang="de-DE" sz="1200" i="1" dirty="0" smtClean="0"/>
              <a:t/>
            </a:r>
            <a:br>
              <a:rPr lang="de-DE" sz="1200" i="1" dirty="0" smtClean="0"/>
            </a:br>
            <a:r>
              <a:rPr lang="de-DE" sz="1200" i="1" dirty="0" err="1" smtClean="0"/>
              <a:t>git</a:t>
            </a:r>
            <a:r>
              <a:rPr lang="de-DE" sz="1200" i="1" dirty="0" smtClean="0"/>
              <a:t> </a:t>
            </a:r>
            <a:r>
              <a:rPr lang="de-DE" sz="1200" i="1" dirty="0" err="1" smtClean="0"/>
              <a:t>commit</a:t>
            </a:r>
            <a:r>
              <a:rPr lang="de-DE" sz="1200" i="1" dirty="0" smtClean="0"/>
              <a:t> -m „a </a:t>
            </a:r>
            <a:r>
              <a:rPr lang="de-DE" sz="1200" i="1" dirty="0" err="1" smtClean="0"/>
              <a:t>lot</a:t>
            </a:r>
            <a:r>
              <a:rPr lang="de-DE" sz="1200" i="1" dirty="0" smtClean="0"/>
              <a:t> </a:t>
            </a:r>
            <a:r>
              <a:rPr lang="de-DE" sz="1200" i="1" dirty="0" err="1" smtClean="0"/>
              <a:t>faster</a:t>
            </a:r>
            <a:r>
              <a:rPr lang="de-DE" sz="1200" i="1" dirty="0" smtClean="0"/>
              <a:t> </a:t>
            </a:r>
            <a:r>
              <a:rPr lang="de-DE" sz="1200" i="1" dirty="0" err="1" smtClean="0"/>
              <a:t>now</a:t>
            </a:r>
            <a:r>
              <a:rPr lang="de-DE" sz="1200" i="1" dirty="0" smtClean="0"/>
              <a:t>“</a:t>
            </a:r>
            <a:br>
              <a:rPr lang="de-DE" sz="1200" i="1" dirty="0" smtClean="0"/>
            </a:br>
            <a:r>
              <a:rPr lang="de-DE" sz="1200" i="1" dirty="0" err="1" smtClean="0"/>
              <a:t>git</a:t>
            </a:r>
            <a:r>
              <a:rPr lang="de-DE" sz="1200" i="1" dirty="0" smtClean="0"/>
              <a:t> push </a:t>
            </a:r>
            <a:r>
              <a:rPr lang="de-DE" sz="1200" i="1" dirty="0" err="1" smtClean="0"/>
              <a:t>origin</a:t>
            </a:r>
            <a:r>
              <a:rPr lang="de-DE" sz="1200" i="1" dirty="0" smtClean="0"/>
              <a:t> </a:t>
            </a:r>
            <a:r>
              <a:rPr lang="de-DE" sz="1200" i="1" dirty="0" err="1" smtClean="0"/>
              <a:t>master:master</a:t>
            </a:r>
            <a:endParaRPr lang="de-DE" sz="1200" i="1" dirty="0" smtClean="0"/>
          </a:p>
          <a:p>
            <a:pPr marL="270000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n"/>
            </a:pPr>
            <a:r>
              <a:rPr lang="de-DE" sz="1600" dirty="0" smtClean="0"/>
              <a:t>Jeder push ist nach 1 Minute online</a:t>
            </a:r>
            <a:r>
              <a:rPr lang="de-DE" sz="1600" i="1" dirty="0" smtClean="0"/>
              <a:t/>
            </a:r>
            <a:br>
              <a:rPr lang="de-DE" sz="1600" i="1" dirty="0" smtClean="0"/>
            </a:br>
            <a:endParaRPr lang="de-DE" sz="1600" i="1" dirty="0" smtClean="0"/>
          </a:p>
        </p:txBody>
      </p:sp>
    </p:spTree>
    <p:extLst>
      <p:ext uri="{BB962C8B-B14F-4D97-AF65-F5344CB8AC3E}">
        <p14:creationId xmlns:p14="http://schemas.microsoft.com/office/powerpoint/2010/main" val="1297730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nhaltsplatzhalt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DOM Monster </a:t>
            </a:r>
          </a:p>
          <a:p>
            <a:pPr lvl="1"/>
            <a:r>
              <a:rPr lang="de-DE" dirty="0" smtClean="0">
                <a:hlinkClick r:id="rId2"/>
              </a:rPr>
              <a:t>https</a:t>
            </a:r>
            <a:r>
              <a:rPr lang="de-DE" dirty="0">
                <a:hlinkClick r:id="rId2"/>
              </a:rPr>
              <a:t>://mir.aculo.us/dom-monster</a:t>
            </a:r>
            <a:r>
              <a:rPr lang="de-DE" dirty="0" smtClean="0">
                <a:hlinkClick r:id="rId2"/>
              </a:rPr>
              <a:t>/</a:t>
            </a:r>
            <a:endParaRPr lang="de-DE" dirty="0" smtClean="0"/>
          </a:p>
          <a:p>
            <a:r>
              <a:rPr lang="de-DE" dirty="0" err="1" smtClean="0"/>
              <a:t>PerfMap</a:t>
            </a:r>
            <a:r>
              <a:rPr lang="de-DE" dirty="0"/>
              <a:t> </a:t>
            </a:r>
            <a:endParaRPr lang="de-DE" dirty="0" smtClean="0"/>
          </a:p>
          <a:p>
            <a:pPr lvl="1"/>
            <a:r>
              <a:rPr lang="de-DE" dirty="0" smtClean="0">
                <a:hlinkClick r:id="rId3"/>
              </a:rPr>
              <a:t>https</a:t>
            </a:r>
            <a:r>
              <a:rPr lang="de-DE" dirty="0">
                <a:hlinkClick r:id="rId3"/>
              </a:rPr>
              <a:t>://github.com/zeman/</a:t>
            </a:r>
            <a:r>
              <a:rPr lang="de-DE" dirty="0" smtClean="0">
                <a:hlinkClick r:id="rId3"/>
              </a:rPr>
              <a:t>perfmap</a:t>
            </a:r>
            <a:r>
              <a:rPr lang="de-DE" dirty="0" smtClean="0"/>
              <a:t> </a:t>
            </a:r>
          </a:p>
          <a:p>
            <a:r>
              <a:rPr lang="de-DE" dirty="0" err="1" smtClean="0"/>
              <a:t>Waterfall</a:t>
            </a:r>
            <a:r>
              <a:rPr lang="de-DE" dirty="0"/>
              <a:t> </a:t>
            </a:r>
            <a:endParaRPr lang="de-DE" dirty="0" smtClean="0"/>
          </a:p>
          <a:p>
            <a:pPr lvl="1"/>
            <a:r>
              <a:rPr lang="de-DE" dirty="0" smtClean="0">
                <a:hlinkClick r:id="rId4"/>
              </a:rPr>
              <a:t>https</a:t>
            </a:r>
            <a:r>
              <a:rPr lang="de-DE" dirty="0">
                <a:hlinkClick r:id="rId4"/>
              </a:rPr>
              <a:t>://github.com/andydavies/</a:t>
            </a:r>
            <a:r>
              <a:rPr lang="de-DE" dirty="0" smtClean="0">
                <a:hlinkClick r:id="rId4"/>
              </a:rPr>
              <a:t>waterfall</a:t>
            </a:r>
            <a:r>
              <a:rPr lang="de-DE" dirty="0" smtClean="0"/>
              <a:t> </a:t>
            </a:r>
          </a:p>
          <a:p>
            <a:r>
              <a:rPr lang="de-DE" dirty="0" smtClean="0"/>
              <a:t>Performance-</a:t>
            </a:r>
            <a:r>
              <a:rPr lang="de-DE" dirty="0" err="1" smtClean="0"/>
              <a:t>Bookmarklet</a:t>
            </a:r>
            <a:r>
              <a:rPr lang="de-DE" dirty="0"/>
              <a:t> </a:t>
            </a:r>
            <a:endParaRPr lang="de-DE" dirty="0" smtClean="0"/>
          </a:p>
          <a:p>
            <a:pPr lvl="1"/>
            <a:r>
              <a:rPr lang="de-DE" dirty="0" smtClean="0">
                <a:hlinkClick r:id="rId5"/>
              </a:rPr>
              <a:t>https</a:t>
            </a:r>
            <a:r>
              <a:rPr lang="de-DE" dirty="0">
                <a:hlinkClick r:id="rId5"/>
              </a:rPr>
              <a:t>://github.com/nurun/performance-</a:t>
            </a:r>
            <a:r>
              <a:rPr lang="de-DE" dirty="0" smtClean="0">
                <a:hlinkClick r:id="rId5"/>
              </a:rPr>
              <a:t>bookmarklet</a:t>
            </a:r>
            <a:endParaRPr lang="de-DE" dirty="0" smtClean="0"/>
          </a:p>
          <a:p>
            <a:r>
              <a:rPr lang="de-DE" dirty="0" smtClean="0"/>
              <a:t>Das Über-</a:t>
            </a:r>
            <a:r>
              <a:rPr lang="de-DE" dirty="0" err="1" smtClean="0"/>
              <a:t>Bookmarklet</a:t>
            </a:r>
            <a:r>
              <a:rPr lang="de-DE" dirty="0"/>
              <a:t> </a:t>
            </a:r>
            <a:r>
              <a:rPr lang="de-DE" dirty="0" smtClean="0"/>
              <a:t>: </a:t>
            </a:r>
            <a:r>
              <a:rPr lang="de-DE" dirty="0" err="1" smtClean="0"/>
              <a:t>MobilePerf</a:t>
            </a:r>
            <a:r>
              <a:rPr lang="de-DE" dirty="0" smtClean="0"/>
              <a:t> </a:t>
            </a:r>
          </a:p>
          <a:p>
            <a:pPr lvl="1"/>
            <a:r>
              <a:rPr lang="de-DE" dirty="0" smtClean="0">
                <a:hlinkClick r:id="rId6"/>
              </a:rPr>
              <a:t>https</a:t>
            </a:r>
            <a:r>
              <a:rPr lang="de-DE" dirty="0">
                <a:hlinkClick r:id="rId6"/>
              </a:rPr>
              <a:t>://stevesouders.com/mobileperf/</a:t>
            </a:r>
            <a:r>
              <a:rPr lang="de-DE" dirty="0" smtClean="0">
                <a:hlinkClick r:id="rId6"/>
              </a:rPr>
              <a:t>mobileperfbkm.php</a:t>
            </a:r>
            <a:r>
              <a:rPr lang="de-DE" dirty="0" smtClean="0"/>
              <a:t> </a:t>
            </a:r>
          </a:p>
          <a:p>
            <a:r>
              <a:rPr lang="de-DE" dirty="0" err="1" smtClean="0"/>
              <a:t>Navlet</a:t>
            </a:r>
            <a:endParaRPr lang="de-DE" dirty="0" smtClean="0"/>
          </a:p>
          <a:p>
            <a:pPr lvl="1"/>
            <a:r>
              <a:rPr lang="de-DE" dirty="0">
                <a:hlinkClick r:id="rId7"/>
              </a:rPr>
              <a:t>https://code.google.com/p/navlet</a:t>
            </a:r>
            <a:r>
              <a:rPr lang="de-DE" dirty="0" smtClean="0">
                <a:hlinkClick r:id="rId7"/>
              </a:rPr>
              <a:t>/</a:t>
            </a:r>
            <a:r>
              <a:rPr lang="de-DE" dirty="0" smtClean="0"/>
              <a:t> </a:t>
            </a:r>
          </a:p>
          <a:p>
            <a:pPr lvl="1"/>
            <a:endParaRPr lang="de-DE" dirty="0"/>
          </a:p>
          <a:p>
            <a:r>
              <a:rPr lang="de-DE" dirty="0" smtClean="0"/>
              <a:t>eigenes </a:t>
            </a:r>
            <a:r>
              <a:rPr lang="de-DE" dirty="0" err="1" smtClean="0"/>
              <a:t>Bookmarklet</a:t>
            </a:r>
            <a:r>
              <a:rPr lang="de-DE" dirty="0" smtClean="0"/>
              <a:t> bauen</a:t>
            </a:r>
          </a:p>
          <a:p>
            <a:pPr lvl="1"/>
            <a:r>
              <a:rPr lang="de-DE" dirty="0">
                <a:hlinkClick r:id="rId8"/>
              </a:rPr>
              <a:t>http://lab.michaelmrowetz.com/bookmarklet-tutorial</a:t>
            </a:r>
            <a:r>
              <a:rPr lang="de-DE" smtClean="0">
                <a:hlinkClick r:id="rId8"/>
              </a:rPr>
              <a:t>/</a:t>
            </a:r>
            <a:r>
              <a:rPr lang="de-DE" smtClean="0"/>
              <a:t> 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OpenSpeedMonitor</a:t>
            </a:r>
            <a:r>
              <a:rPr lang="de-DE" dirty="0"/>
              <a:t> und </a:t>
            </a:r>
            <a:r>
              <a:rPr lang="de-DE" dirty="0" smtClean="0"/>
              <a:t>Webperformance</a:t>
            </a:r>
            <a:endParaRPr lang="de-DE" dirty="0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Performance </a:t>
            </a:r>
            <a:r>
              <a:rPr lang="de-DE" dirty="0" err="1" smtClean="0"/>
              <a:t>Bookmarklets</a:t>
            </a:r>
            <a:r>
              <a:rPr lang="de-DE" dirty="0" smtClean="0"/>
              <a:t> : </a:t>
            </a:r>
            <a:r>
              <a:rPr lang="de-DE" dirty="0" err="1" smtClean="0"/>
              <a:t>wenns</a:t>
            </a:r>
            <a:r>
              <a:rPr lang="de-DE" dirty="0" smtClean="0"/>
              <a:t> mal schnell gehen soll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© iteratec | Datum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Optional: Präsentationstitel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42886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err="1"/>
              <a:t>Bookmarklets</a:t>
            </a:r>
            <a:endParaRPr lang="de-DE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4294967295"/>
          </p:nvPr>
        </p:nvSpPr>
        <p:spPr>
          <a:xfrm>
            <a:off x="0" y="6605588"/>
            <a:ext cx="1438275" cy="153987"/>
          </a:xfrm>
        </p:spPr>
        <p:txBody>
          <a:bodyPr/>
          <a:lstStyle/>
          <a:p>
            <a:pPr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© iteratec | Datum</a:t>
            </a:r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4294967295"/>
          </p:nvPr>
        </p:nvSpPr>
        <p:spPr>
          <a:xfrm>
            <a:off x="0" y="6605588"/>
            <a:ext cx="1755775" cy="153987"/>
          </a:xfrm>
        </p:spPr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dirty="0" smtClean="0"/>
              <a:t>Optional: Präsentationstitel</a:t>
            </a:r>
            <a:endParaRPr lang="de-DE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4294967295"/>
          </p:nvPr>
        </p:nvSpPr>
        <p:spPr>
          <a:xfrm>
            <a:off x="8288338" y="6605588"/>
            <a:ext cx="855662" cy="153987"/>
          </a:xfrm>
        </p:spPr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8094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Theme">
  <a:themeElements>
    <a:clrScheme name="iteratec-2011">
      <a:dk1>
        <a:srgbClr val="000000"/>
      </a:dk1>
      <a:lt1>
        <a:srgbClr val="FFFFFF"/>
      </a:lt1>
      <a:dk2>
        <a:srgbClr val="A9218E"/>
      </a:dk2>
      <a:lt2>
        <a:srgbClr val="DBD1D8"/>
      </a:lt2>
      <a:accent1>
        <a:srgbClr val="927D87"/>
      </a:accent1>
      <a:accent2>
        <a:srgbClr val="FFEDA9"/>
      </a:accent2>
      <a:accent3>
        <a:srgbClr val="CCC1C5"/>
      </a:accent3>
      <a:accent4>
        <a:srgbClr val="F2CBFE"/>
      </a:accent4>
      <a:accent5>
        <a:srgbClr val="5B3E4B"/>
      </a:accent5>
      <a:accent6>
        <a:srgbClr val="F2EEF1"/>
      </a:accent6>
      <a:hlink>
        <a:srgbClr val="5B3E4B"/>
      </a:hlink>
      <a:folHlink>
        <a:srgbClr val="FFEDA9"/>
      </a:folHlink>
    </a:clrScheme>
    <a:fontScheme name="iteratec-2007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Ganymed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270000"/>
              </a:schemeClr>
            </a:gs>
            <a:gs pos="25000">
              <a:schemeClr val="phClr">
                <a:tint val="60000"/>
                <a:satMod val="300000"/>
              </a:schemeClr>
            </a:gs>
            <a:gs pos="100000">
              <a:schemeClr val="phClr">
                <a:tint val="29000"/>
                <a:satMod val="40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5000"/>
                <a:satMod val="155000"/>
              </a:schemeClr>
            </a:gs>
            <a:gs pos="60000">
              <a:schemeClr val="phClr">
                <a:shade val="95000"/>
                <a:satMod val="150000"/>
              </a:schemeClr>
            </a:gs>
            <a:gs pos="100000">
              <a:schemeClr val="phClr">
                <a:tint val="87000"/>
                <a:satMod val="2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atMod val="150000"/>
            </a:schemeClr>
          </a:solidFill>
          <a:prstDash val="solid"/>
        </a:ln>
        <a:ln w="425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2000000"/>
            </a:lightRig>
          </a:scene3d>
          <a:sp3d prstMaterial="powder">
            <a:bevelT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</a:spPr>
      <a:bodyPr lIns="72000" rIns="72000" rtlCol="0" anchor="ctr"/>
      <a:lstStyle>
        <a:defPPr algn="ctr">
          <a:defRPr sz="1600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tx2"/>
          </a:solidFill>
          <a:tailEnd type="arrow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vert="horz" wrap="square" lIns="0" tIns="0" rIns="0" bIns="0" rtlCol="0">
        <a:noAutofit/>
      </a:bodyPr>
      <a:lstStyle>
        <a:defPPr marL="270000" indent="-270000">
          <a:lnSpc>
            <a:spcPct val="110000"/>
          </a:lnSpc>
          <a:spcBef>
            <a:spcPts val="800"/>
          </a:spcBef>
          <a:buClr>
            <a:schemeClr val="tx2"/>
          </a:buClr>
          <a:buSzPct val="80000"/>
          <a:buFont typeface="Wingdings" panose="05000000000000000000" pitchFamily="2" charset="2"/>
          <a:buChar char="n"/>
          <a:defRPr sz="1600" dirty="0" err="1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0</TotalTime>
  <Words>1143</Words>
  <Application>Microsoft Office PowerPoint</Application>
  <PresentationFormat>Bildschirmpräsentation (4:3)</PresentationFormat>
  <Paragraphs>345</Paragraphs>
  <Slides>29</Slides>
  <Notes>2</Notes>
  <HiddenSlides>1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29</vt:i4>
      </vt:variant>
    </vt:vector>
  </HeadingPairs>
  <TitlesOfParts>
    <vt:vector size="30" baseType="lpstr">
      <vt:lpstr>Default Theme</vt:lpstr>
      <vt:lpstr>Workshop 2015</vt:lpstr>
      <vt:lpstr>PowerPoint-Präsentation</vt:lpstr>
      <vt:lpstr>OpenSpeedMonitor und WebPagetest</vt:lpstr>
      <vt:lpstr>OpenSpeedMonitor und Webperformance</vt:lpstr>
      <vt:lpstr>OpenSpeedMonitor und Webperformance</vt:lpstr>
      <vt:lpstr>OpenSpeedMonitor und Webperformance</vt:lpstr>
      <vt:lpstr>OpenSpeedMonitor und Webperformance</vt:lpstr>
      <vt:lpstr>OpenSpeedMonitor und Webperformance</vt:lpstr>
      <vt:lpstr>Bookmarklets</vt:lpstr>
      <vt:lpstr>Developer Tools im Chrome</vt:lpstr>
      <vt:lpstr>OpenSpeedMonitor und WebPagetest</vt:lpstr>
      <vt:lpstr>ÜBUNG</vt:lpstr>
      <vt:lpstr>OpenSpeedMonitor und WebPagetest</vt:lpstr>
      <vt:lpstr>OpenSpeedMonitor Messung</vt:lpstr>
      <vt:lpstr>ÜBUNG</vt:lpstr>
      <vt:lpstr>Optimierung…</vt:lpstr>
      <vt:lpstr>OpenSpeedMonitor und Webperformance</vt:lpstr>
      <vt:lpstr>OpenSpeedMonitor und Webperformance</vt:lpstr>
      <vt:lpstr>Optimierung…</vt:lpstr>
      <vt:lpstr>OpenSpeedMonitor und Webperformance</vt:lpstr>
      <vt:lpstr>OpenSpeedMonitor und Webperformance</vt:lpstr>
      <vt:lpstr>Optimierung…</vt:lpstr>
      <vt:lpstr>OpenSpeedMonitor und Webperformance</vt:lpstr>
      <vt:lpstr>OpenSpeedMonitor und Webperformance</vt:lpstr>
      <vt:lpstr>Optimierung…</vt:lpstr>
      <vt:lpstr>Optimierung…</vt:lpstr>
      <vt:lpstr>OpenSpeedMonitor und Webperformance</vt:lpstr>
      <vt:lpstr>OpenSpeedMonitor und Webperformance</vt:lpstr>
      <vt:lpstr>Link und Toolsammlung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Workshop 2015</dc:title>
  <dc:creator>nkuhn</dc:creator>
  <cp:lastModifiedBy>nkuhn</cp:lastModifiedBy>
  <cp:revision>35</cp:revision>
  <dcterms:created xsi:type="dcterms:W3CDTF">2015-03-16T14:56:35Z</dcterms:created>
  <dcterms:modified xsi:type="dcterms:W3CDTF">2015-03-19T15:11:24Z</dcterms:modified>
</cp:coreProperties>
</file>